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70" r:id="rId6"/>
    <p:sldId id="264" r:id="rId7"/>
    <p:sldId id="265" r:id="rId8"/>
    <p:sldId id="266" r:id="rId9"/>
    <p:sldId id="260" r:id="rId10"/>
    <p:sldId id="262" r:id="rId11"/>
    <p:sldId id="271" r:id="rId12"/>
    <p:sldId id="263" r:id="rId13"/>
    <p:sldId id="272" r:id="rId14"/>
    <p:sldId id="267" r:id="rId15"/>
    <p:sldId id="268" r:id="rId16"/>
    <p:sldId id="269" r:id="rId17"/>
  </p:sldIdLst>
  <p:sldSz cx="9144000" cy="5715000" type="screen16x10"/>
  <p:notesSz cx="6858000" cy="9144000"/>
  <p:custDataLst>
    <p:tags r:id="rId1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802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>
        <p:scale>
          <a:sx n="102" d="100"/>
          <a:sy n="102" d="100"/>
        </p:scale>
        <p:origin x="-898" y="-24"/>
      </p:cViewPr>
      <p:guideLst>
        <p:guide orient="horz" pos="1802"/>
        <p:guide pos="285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pPr/>
              <a:t>2026/1/12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960120" y="1143000"/>
            <a:ext cx="493776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0" y="0"/>
            <a:ext cx="9144000" cy="5715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圆角矩形 12"/>
          <p:cNvSpPr/>
          <p:nvPr/>
        </p:nvSpPr>
        <p:spPr>
          <a:xfrm>
            <a:off x="65313" y="58130"/>
            <a:ext cx="9013372" cy="5576834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1295400" y="2667000"/>
            <a:ext cx="6400800" cy="13335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28" name="日期占位符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2026/1/12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9" name="灯片编号占位符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62932" y="1207753"/>
            <a:ext cx="9021537" cy="1272791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62932" y="1163934"/>
            <a:ext cx="9021537" cy="100483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62932" y="2480541"/>
            <a:ext cx="9021537" cy="9211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457200" y="1254942"/>
            <a:ext cx="8229600" cy="1225021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2026/1/12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28868"/>
            <a:ext cx="2011680" cy="4876271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14400" y="228867"/>
            <a:ext cx="5562600" cy="4876271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2026/1/12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2026/1/12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内容占位符 7"/>
          <p:cNvSpPr>
            <a:spLocks noGrp="1"/>
          </p:cNvSpPr>
          <p:nvPr>
            <p:ph sz="quarter" idx="1"/>
          </p:nvPr>
        </p:nvSpPr>
        <p:spPr>
          <a:xfrm>
            <a:off x="914400" y="1206500"/>
            <a:ext cx="7772400" cy="38100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0" y="0"/>
            <a:ext cx="9144000" cy="5715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圆角矩形 9"/>
          <p:cNvSpPr/>
          <p:nvPr/>
        </p:nvSpPr>
        <p:spPr>
          <a:xfrm>
            <a:off x="65313" y="58130"/>
            <a:ext cx="9013372" cy="5576834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793750"/>
            <a:ext cx="7772400" cy="1135063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23282"/>
            <a:ext cx="7772400" cy="1115218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2026/1/12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800100" y="5143500"/>
            <a:ext cx="4000500" cy="3810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 flipV="1">
            <a:off x="69413" y="1980692"/>
            <a:ext cx="9013515" cy="762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9147" y="1951230"/>
            <a:ext cx="9013781" cy="3809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8307" y="2057400"/>
            <a:ext cx="9014621" cy="3810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146304" y="5173980"/>
            <a:ext cx="457200" cy="381000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2026/1/12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9" name="内容占位符 8"/>
          <p:cNvSpPr>
            <a:spLocks noGrp="1"/>
          </p:cNvSpPr>
          <p:nvPr>
            <p:ph sz="quarter" idx="1"/>
          </p:nvPr>
        </p:nvSpPr>
        <p:spPr>
          <a:xfrm>
            <a:off x="914400" y="1206500"/>
            <a:ext cx="3749040" cy="38100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2"/>
          </p:nvPr>
        </p:nvSpPr>
        <p:spPr>
          <a:xfrm>
            <a:off x="4933950" y="1206500"/>
            <a:ext cx="3749040" cy="38100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227542"/>
            <a:ext cx="7772400" cy="9525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14400" y="1206500"/>
            <a:ext cx="3733800" cy="635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953000" y="1206500"/>
            <a:ext cx="3733800" cy="635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2026/1/12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内容占位符 10"/>
          <p:cNvSpPr>
            <a:spLocks noGrp="1"/>
          </p:cNvSpPr>
          <p:nvPr>
            <p:ph sz="half" idx="2"/>
          </p:nvPr>
        </p:nvSpPr>
        <p:spPr>
          <a:xfrm>
            <a:off x="914400" y="1873250"/>
            <a:ext cx="3733800" cy="32385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3" name="内容占位符 12"/>
          <p:cNvSpPr>
            <a:spLocks noGrp="1"/>
          </p:cNvSpPr>
          <p:nvPr>
            <p:ph sz="half" idx="4"/>
          </p:nvPr>
        </p:nvSpPr>
        <p:spPr>
          <a:xfrm>
            <a:off x="4953000" y="1873250"/>
            <a:ext cx="3733800" cy="32385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2026/1/12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2026/1/12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5715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圆角矩形 8"/>
          <p:cNvSpPr/>
          <p:nvPr/>
        </p:nvSpPr>
        <p:spPr>
          <a:xfrm>
            <a:off x="64008" y="58129"/>
            <a:ext cx="9013372" cy="557784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227542"/>
            <a:ext cx="7772400" cy="9525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914400" y="1333500"/>
            <a:ext cx="1905000" cy="37465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2026/1/12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1"/>
          </p:nvPr>
        </p:nvSpPr>
        <p:spPr>
          <a:xfrm>
            <a:off x="2971800" y="1333500"/>
            <a:ext cx="5715000" cy="37465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083792"/>
            <a:ext cx="7315200" cy="435240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914400" y="4538188"/>
            <a:ext cx="7315200" cy="5715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2026/1/12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914400" y="5143500"/>
            <a:ext cx="3886200" cy="3810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146304" y="5173980"/>
            <a:ext cx="457200" cy="381000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 flipV="1">
            <a:off x="68307" y="3902963"/>
            <a:ext cx="9006840" cy="762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68509" y="3875396"/>
            <a:ext cx="9006639" cy="3809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68511" y="3977687"/>
            <a:ext cx="9006637" cy="40673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68309" y="55563"/>
            <a:ext cx="9001873" cy="3817938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9144000" cy="5715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圆角矩形 7"/>
          <p:cNvSpPr/>
          <p:nvPr/>
        </p:nvSpPr>
        <p:spPr>
          <a:xfrm>
            <a:off x="64008" y="58129"/>
            <a:ext cx="9013372" cy="557784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标题占位符 21"/>
          <p:cNvSpPr>
            <a:spLocks noGrp="1"/>
          </p:cNvSpPr>
          <p:nvPr>
            <p:ph type="title"/>
          </p:nvPr>
        </p:nvSpPr>
        <p:spPr>
          <a:xfrm>
            <a:off x="914400" y="228865"/>
            <a:ext cx="7772400" cy="9525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>
          <a:xfrm>
            <a:off x="914400" y="1206500"/>
            <a:ext cx="7772400" cy="3810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4" name="日期占位符 13"/>
          <p:cNvSpPr>
            <a:spLocks noGrp="1"/>
          </p:cNvSpPr>
          <p:nvPr>
            <p:ph type="dt" sz="half" idx="2"/>
          </p:nvPr>
        </p:nvSpPr>
        <p:spPr>
          <a:xfrm>
            <a:off x="6172200" y="5159375"/>
            <a:ext cx="2476500" cy="396875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2026/1/12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>
            <a:off x="914400" y="5143500"/>
            <a:ext cx="3962400" cy="3810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23" name="灯片编号占位符 22"/>
          <p:cNvSpPr>
            <a:spLocks noGrp="1"/>
          </p:cNvSpPr>
          <p:nvPr>
            <p:ph type="sldNum" sz="quarter" idx="4"/>
          </p:nvPr>
        </p:nvSpPr>
        <p:spPr>
          <a:xfrm>
            <a:off x="146304" y="5175250"/>
            <a:ext cx="457200" cy="3810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 panose="05020102010507070707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 panose="05020102010507070707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 panose="05020102010507070707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 panose="05020102010507070707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"/>
          <p:cNvSpPr txBox="1">
            <a:spLocks noGrp="1"/>
          </p:cNvSpPr>
          <p:nvPr>
            <p:ph type="subTitle" idx="1"/>
          </p:nvPr>
        </p:nvSpPr>
        <p:spPr>
          <a:xfrm>
            <a:off x="571472" y="2857500"/>
            <a:ext cx="78152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 smtClean="0">
                <a:latin typeface="+mn-ea"/>
              </a:rPr>
              <a:t>单位</a:t>
            </a:r>
            <a:r>
              <a:rPr lang="en-US" altLang="zh-CN" sz="2400" dirty="0" smtClean="0">
                <a:latin typeface="+mn-ea"/>
              </a:rPr>
              <a:t>/</a:t>
            </a:r>
            <a:r>
              <a:rPr lang="zh-CN" altLang="en-US" sz="2400" dirty="0" smtClean="0">
                <a:latin typeface="+mn-ea"/>
              </a:rPr>
              <a:t>公司名称</a:t>
            </a:r>
            <a:endParaRPr lang="zh-CN" altLang="en-US" sz="2400" dirty="0">
              <a:latin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42910" y="1214426"/>
            <a:ext cx="7915276" cy="1750232"/>
          </a:xfrm>
        </p:spPr>
        <p:txBody>
          <a:bodyPr>
            <a:noAutofit/>
          </a:bodyPr>
          <a:lstStyle/>
          <a:p>
            <a:pPr algn="ctr"/>
            <a:r>
              <a:rPr altLang="zh-CN" sz="2400" b="1" spc="6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2025</a:t>
            </a:r>
            <a:r>
              <a:rPr lang="zh-CN" altLang="en-US" sz="2400" b="1" spc="6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年度信息与通信工程专业</a:t>
            </a:r>
            <a:r>
              <a:rPr altLang="zh-CN" sz="2400" b="1" spc="6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/>
            </a:r>
            <a:br>
              <a:rPr altLang="zh-CN" sz="2400" b="1" spc="6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</a:br>
            <a:r>
              <a:rPr lang="zh-CN" altLang="en-US" sz="2400" b="1" spc="6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正高级职称评审</a:t>
            </a:r>
            <a:r>
              <a:rPr altLang="zh-CN" sz="2400" b="1" spc="6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/>
            </a:r>
            <a:br>
              <a:rPr altLang="zh-CN" sz="2400" b="1" spc="6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</a:br>
            <a:r>
              <a:rPr lang="zh-CN" altLang="en-US" sz="2400" b="1" spc="6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答辩展示文稿</a:t>
            </a:r>
            <a:r>
              <a:rPr lang="zh-CN" altLang="en-US" sz="2800" spc="600" dirty="0" smtClean="0">
                <a:solidFill>
                  <a:srgbClr val="FFC000"/>
                </a:solidFill>
                <a:latin typeface="Impact" panose="020B0806030902050204" pitchFamily="34" charset="0"/>
                <a:ea typeface="微软雅黑" panose="020B0503020204020204" pitchFamily="34" charset="-122"/>
              </a:rPr>
              <a:t/>
            </a:r>
            <a:br>
              <a:rPr lang="zh-CN" altLang="en-US" sz="2800" spc="600" dirty="0" smtClean="0">
                <a:solidFill>
                  <a:srgbClr val="FFC000"/>
                </a:solidFill>
                <a:latin typeface="Impact" panose="020B0806030902050204" pitchFamily="34" charset="0"/>
                <a:ea typeface="微软雅黑" panose="020B0503020204020204" pitchFamily="34" charset="-122"/>
              </a:rPr>
            </a:br>
            <a:endParaRPr lang="zh-CN" altLang="en-US" sz="2800" dirty="0">
              <a:solidFill>
                <a:srgbClr val="FFC000"/>
              </a:solidFill>
            </a:endParaRPr>
          </a:p>
        </p:txBody>
      </p:sp>
      <p:sp>
        <p:nvSpPr>
          <p:cNvPr id="5" name="文本框 2"/>
          <p:cNvSpPr txBox="1"/>
          <p:nvPr/>
        </p:nvSpPr>
        <p:spPr>
          <a:xfrm>
            <a:off x="1714480" y="3571880"/>
            <a:ext cx="5500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 smtClean="0">
                <a:latin typeface="+mn-ea"/>
              </a:rPr>
              <a:t>申报人姓名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29388" y="4643450"/>
            <a:ext cx="2375877" cy="461616"/>
          </a:xfrm>
          <a:prstGeom prst="rect">
            <a:avLst/>
          </a:prstGeom>
          <a:noFill/>
        </p:spPr>
        <p:txBody>
          <a:bodyPr wrap="none" lIns="91393" tIns="45696" rIns="91393" bIns="45696" rtlCol="0">
            <a:spAutoFit/>
          </a:bodyPr>
          <a:lstStyle/>
          <a:p>
            <a:pPr algn="ctr"/>
            <a:r>
              <a:rPr lang="en-US" altLang="zh-CN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2026</a:t>
            </a:r>
            <a:r>
              <a:rPr lang="zh-CN" alt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23</a:t>
            </a:r>
            <a:r>
              <a:rPr lang="zh-CN" alt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日</a:t>
            </a:r>
            <a:endParaRPr lang="zh-CN" altLang="en-US" sz="24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sz="quarter" idx="1"/>
          </p:nvPr>
        </p:nvSpPr>
        <p:spPr>
          <a:xfrm>
            <a:off x="857224" y="238107"/>
            <a:ext cx="4357718" cy="41672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>
              <a:buNone/>
            </a:pPr>
            <a:r>
              <a:rPr lang="zh-CN" altLang="en-US" sz="1800" dirty="0" smtClean="0"/>
              <a:t>三、</a:t>
            </a:r>
            <a:r>
              <a:rPr lang="zh-CN" altLang="en-US" sz="1800" dirty="0" smtClean="0"/>
              <a:t>任现职以来主要</a:t>
            </a:r>
            <a:r>
              <a:rPr lang="zh-CN" altLang="en-US" sz="1800" dirty="0" smtClean="0">
                <a:sym typeface="+mn-ea"/>
              </a:rPr>
              <a:t>学术成果</a:t>
            </a:r>
            <a:r>
              <a:rPr lang="zh-CN" altLang="en-US" sz="1800" dirty="0" smtClean="0"/>
              <a:t>（</a:t>
            </a:r>
            <a:r>
              <a:rPr lang="en-US" altLang="zh-CN" sz="1800" dirty="0" smtClean="0"/>
              <a:t>1-4</a:t>
            </a:r>
            <a:r>
              <a:rPr lang="zh-CN" altLang="en-US" sz="1800" dirty="0" smtClean="0"/>
              <a:t>项）</a:t>
            </a:r>
            <a:endParaRPr lang="zh-CN" altLang="en-US" sz="1800" dirty="0"/>
          </a:p>
        </p:txBody>
      </p:sp>
      <p:sp>
        <p:nvSpPr>
          <p:cNvPr id="9" name="标题 3"/>
          <p:cNvSpPr txBox="1"/>
          <p:nvPr/>
        </p:nvSpPr>
        <p:spPr>
          <a:xfrm>
            <a:off x="571472" y="714360"/>
            <a:ext cx="5000660" cy="535785"/>
          </a:xfrm>
          <a:prstGeom prst="rect">
            <a:avLst/>
          </a:prstGeom>
        </p:spPr>
        <p:txBody>
          <a:bodyPr bIns="91440" anchor="b" anchorCtr="0">
            <a:normAutofit fontScale="25000" lnSpcReduction="20000"/>
          </a:bodyPr>
          <a:lstStyle/>
          <a:p>
            <a:pPr>
              <a:spcBef>
                <a:spcPct val="0"/>
              </a:spcBef>
              <a:defRPr/>
            </a:pPr>
            <a:r>
              <a:rPr kumimoji="0" lang="en-US" altLang="zh-CN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altLang="zh-CN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zh-CN" altLang="en-US" sz="7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（一）</a:t>
            </a:r>
            <a:r>
              <a:rPr lang="zh-CN" altLang="en-US" sz="7200" b="1" dirty="0" smtClean="0"/>
              <a:t>著作（专著、译著）类</a:t>
            </a:r>
            <a:endParaRPr lang="zh-CN" altLang="en-US" sz="3600" dirty="0">
              <a:solidFill>
                <a:schemeClr val="tx2"/>
              </a:solidFill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500034" y="1309677"/>
            <a:ext cx="6215106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endParaRPr lang="zh-CN" altLang="en-US" sz="4000" dirty="0" smtClean="0"/>
          </a:p>
          <a:p>
            <a:pPr>
              <a:buFont typeface="Wingdings" panose="05000000000000000000" pitchFamily="2" charset="2"/>
              <a:buChar char="u"/>
            </a:pPr>
            <a:endParaRPr lang="zh-CN" altLang="en-US" sz="3200" dirty="0" smtClean="0"/>
          </a:p>
          <a:p>
            <a:pPr>
              <a:buFont typeface="Wingdings" panose="05000000000000000000" pitchFamily="2" charset="2"/>
              <a:buChar char="u"/>
            </a:pPr>
            <a:endParaRPr lang="zh-CN" alt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6000760" y="1142988"/>
            <a:ext cx="25003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 smtClean="0"/>
              <a:t>著作图片扫描件：</a:t>
            </a:r>
            <a:endParaRPr lang="zh-CN" altLang="en-US" sz="1600" dirty="0"/>
          </a:p>
        </p:txBody>
      </p:sp>
      <p:sp>
        <p:nvSpPr>
          <p:cNvPr id="16" name="文本框 2"/>
          <p:cNvSpPr txBox="1"/>
          <p:nvPr/>
        </p:nvSpPr>
        <p:spPr>
          <a:xfrm>
            <a:off x="5286380" y="285732"/>
            <a:ext cx="37147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 smtClean="0">
                <a:solidFill>
                  <a:srgbClr val="FF0000"/>
                </a:solidFill>
                <a:sym typeface="+mn-ea"/>
              </a:rPr>
              <a:t>备注：根据个人提供学术成果材料选填，此页可增减。</a:t>
            </a:r>
          </a:p>
        </p:txBody>
      </p:sp>
      <p:sp>
        <p:nvSpPr>
          <p:cNvPr id="7" name="矩形 6"/>
          <p:cNvSpPr/>
          <p:nvPr/>
        </p:nvSpPr>
        <p:spPr>
          <a:xfrm>
            <a:off x="357158" y="1285864"/>
            <a:ext cx="5643602" cy="37394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/>
              <a:t>著作名称：</a:t>
            </a: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/>
              <a:t>出版社名称：                                        出版时间：</a:t>
            </a: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/>
              <a:t>主要技术介绍</a:t>
            </a:r>
            <a:r>
              <a:rPr lang="zh-CN" altLang="en-US" sz="1600" dirty="0" smtClean="0">
                <a:solidFill>
                  <a:srgbClr val="FF0000"/>
                </a:solidFill>
              </a:rPr>
              <a:t>（限</a:t>
            </a:r>
            <a:r>
              <a:rPr lang="en-US" altLang="zh-CN" sz="1600" dirty="0" smtClean="0">
                <a:solidFill>
                  <a:srgbClr val="FF0000"/>
                </a:solidFill>
              </a:rPr>
              <a:t>100</a:t>
            </a:r>
            <a:r>
              <a:rPr lang="zh-CN" altLang="en-US" sz="1600" dirty="0" smtClean="0">
                <a:solidFill>
                  <a:srgbClr val="FF0000"/>
                </a:solidFill>
              </a:rPr>
              <a:t>字以内）</a:t>
            </a:r>
            <a:r>
              <a:rPr lang="zh-CN" altLang="en-US" sz="1600" dirty="0" smtClean="0"/>
              <a:t> ：</a:t>
            </a: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/>
              <a:t>创新情况介绍</a:t>
            </a:r>
            <a:r>
              <a:rPr lang="zh-CN" altLang="en-US" sz="1600" dirty="0" smtClean="0">
                <a:solidFill>
                  <a:srgbClr val="FF0000"/>
                </a:solidFill>
              </a:rPr>
              <a:t>（限</a:t>
            </a:r>
            <a:r>
              <a:rPr lang="en-US" altLang="zh-CN" sz="1600" dirty="0" smtClean="0">
                <a:solidFill>
                  <a:srgbClr val="FF0000"/>
                </a:solidFill>
              </a:rPr>
              <a:t>100</a:t>
            </a:r>
            <a:r>
              <a:rPr lang="zh-CN" altLang="en-US" sz="1600" dirty="0" smtClean="0">
                <a:solidFill>
                  <a:srgbClr val="FF0000"/>
                </a:solidFill>
              </a:rPr>
              <a:t>字以内）</a:t>
            </a:r>
            <a:r>
              <a:rPr lang="zh-CN" altLang="en-US" sz="1600" dirty="0" smtClean="0"/>
              <a:t> ：</a:t>
            </a: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endParaRPr lang="en-US" altLang="zh-CN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endParaRPr lang="en-US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sz="quarter" idx="1"/>
          </p:nvPr>
        </p:nvSpPr>
        <p:spPr>
          <a:xfrm>
            <a:off x="857224" y="238107"/>
            <a:ext cx="4357718" cy="41672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>
              <a:buNone/>
            </a:pPr>
            <a:r>
              <a:rPr lang="zh-CN" altLang="en-US" sz="1800" dirty="0" smtClean="0"/>
              <a:t>三、</a:t>
            </a:r>
            <a:r>
              <a:rPr lang="zh-CN" altLang="en-US" sz="1800" dirty="0" smtClean="0"/>
              <a:t>任现职以来主要</a:t>
            </a:r>
            <a:r>
              <a:rPr lang="zh-CN" altLang="en-US" sz="1800" dirty="0" smtClean="0">
                <a:sym typeface="+mn-ea"/>
              </a:rPr>
              <a:t>学术成果</a:t>
            </a:r>
            <a:r>
              <a:rPr lang="zh-CN" altLang="en-US" sz="1800" dirty="0" smtClean="0"/>
              <a:t>（</a:t>
            </a:r>
            <a:r>
              <a:rPr lang="en-US" altLang="zh-CN" sz="1800" dirty="0" smtClean="0"/>
              <a:t>1-4</a:t>
            </a:r>
            <a:r>
              <a:rPr lang="zh-CN" altLang="en-US" sz="1800" dirty="0" smtClean="0"/>
              <a:t>项）</a:t>
            </a:r>
            <a:endParaRPr lang="zh-CN" altLang="en-US" sz="1800" dirty="0"/>
          </a:p>
        </p:txBody>
      </p:sp>
      <p:sp>
        <p:nvSpPr>
          <p:cNvPr id="9" name="标题 3"/>
          <p:cNvSpPr txBox="1"/>
          <p:nvPr/>
        </p:nvSpPr>
        <p:spPr>
          <a:xfrm>
            <a:off x="571472" y="714360"/>
            <a:ext cx="5000660" cy="535785"/>
          </a:xfrm>
          <a:prstGeom prst="rect">
            <a:avLst/>
          </a:prstGeom>
        </p:spPr>
        <p:txBody>
          <a:bodyPr bIns="91440" anchor="b" anchorCtr="0">
            <a:normAutofit fontScale="25000" lnSpcReduction="20000"/>
          </a:bodyPr>
          <a:lstStyle/>
          <a:p>
            <a:pPr>
              <a:spcBef>
                <a:spcPct val="0"/>
              </a:spcBef>
              <a:defRPr/>
            </a:pPr>
            <a:r>
              <a:rPr kumimoji="0" lang="en-US" altLang="zh-CN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altLang="zh-CN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zh-CN" altLang="en-US" sz="7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（二）专业刊物</a:t>
            </a:r>
            <a:r>
              <a:rPr lang="zh-CN" altLang="en-US" sz="7200" b="1" dirty="0" smtClean="0"/>
              <a:t>类</a:t>
            </a:r>
            <a:endParaRPr kumimoji="0" lang="zh-CN" altLang="en-US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500034" y="1309677"/>
            <a:ext cx="6215106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endParaRPr lang="zh-CN" altLang="en-US" sz="4000" dirty="0" smtClean="0"/>
          </a:p>
          <a:p>
            <a:pPr>
              <a:buFont typeface="Wingdings" panose="05000000000000000000" pitchFamily="2" charset="2"/>
              <a:buChar char="u"/>
            </a:pPr>
            <a:endParaRPr lang="zh-CN" altLang="en-US" sz="3200" dirty="0" smtClean="0"/>
          </a:p>
          <a:p>
            <a:pPr>
              <a:buFont typeface="Wingdings" panose="05000000000000000000" pitchFamily="2" charset="2"/>
              <a:buChar char="u"/>
            </a:pPr>
            <a:endParaRPr lang="zh-CN" alt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6000760" y="1142988"/>
            <a:ext cx="25003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 smtClean="0"/>
              <a:t>论文图片扫描件：</a:t>
            </a:r>
            <a:endParaRPr lang="zh-CN" altLang="en-US" sz="1600" dirty="0"/>
          </a:p>
        </p:txBody>
      </p:sp>
      <p:sp>
        <p:nvSpPr>
          <p:cNvPr id="16" name="文本框 2"/>
          <p:cNvSpPr txBox="1"/>
          <p:nvPr/>
        </p:nvSpPr>
        <p:spPr>
          <a:xfrm>
            <a:off x="5286380" y="285732"/>
            <a:ext cx="37147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 smtClean="0">
                <a:solidFill>
                  <a:srgbClr val="FF0000"/>
                </a:solidFill>
                <a:sym typeface="+mn-ea"/>
              </a:rPr>
              <a:t>备注：根据个人提供学术成果材料选填，此页可增减。</a:t>
            </a:r>
          </a:p>
        </p:txBody>
      </p:sp>
      <p:sp>
        <p:nvSpPr>
          <p:cNvPr id="7" name="矩形 6"/>
          <p:cNvSpPr/>
          <p:nvPr/>
        </p:nvSpPr>
        <p:spPr>
          <a:xfrm>
            <a:off x="357158" y="1285864"/>
            <a:ext cx="5643602" cy="37394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/>
              <a:t> 论文名称：</a:t>
            </a: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/>
              <a:t>刊物名称：                                     出刊时间：</a:t>
            </a: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/>
              <a:t>主要技术介绍</a:t>
            </a:r>
            <a:r>
              <a:rPr lang="zh-CN" altLang="en-US" sz="1600" dirty="0" smtClean="0">
                <a:solidFill>
                  <a:srgbClr val="FF0000"/>
                </a:solidFill>
              </a:rPr>
              <a:t>（限</a:t>
            </a:r>
            <a:r>
              <a:rPr lang="en-US" altLang="zh-CN" sz="1600" dirty="0" smtClean="0">
                <a:solidFill>
                  <a:srgbClr val="FF0000"/>
                </a:solidFill>
              </a:rPr>
              <a:t>100</a:t>
            </a:r>
            <a:r>
              <a:rPr lang="zh-CN" altLang="en-US" sz="1600" dirty="0" smtClean="0">
                <a:solidFill>
                  <a:srgbClr val="FF0000"/>
                </a:solidFill>
              </a:rPr>
              <a:t>字以内）</a:t>
            </a:r>
            <a:r>
              <a:rPr lang="zh-CN" altLang="en-US" sz="1600" dirty="0" smtClean="0"/>
              <a:t> ：</a:t>
            </a: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/>
              <a:t>创新情况介绍</a:t>
            </a:r>
            <a:r>
              <a:rPr lang="zh-CN" altLang="en-US" sz="1600" dirty="0" smtClean="0">
                <a:solidFill>
                  <a:srgbClr val="FF0000"/>
                </a:solidFill>
              </a:rPr>
              <a:t>（限</a:t>
            </a:r>
            <a:r>
              <a:rPr lang="en-US" altLang="zh-CN" sz="1600" dirty="0" smtClean="0">
                <a:solidFill>
                  <a:srgbClr val="FF0000"/>
                </a:solidFill>
              </a:rPr>
              <a:t>100</a:t>
            </a:r>
            <a:r>
              <a:rPr lang="zh-CN" altLang="en-US" sz="1600" dirty="0" smtClean="0">
                <a:solidFill>
                  <a:srgbClr val="FF0000"/>
                </a:solidFill>
              </a:rPr>
              <a:t>字以内）</a:t>
            </a:r>
            <a:r>
              <a:rPr lang="zh-CN" altLang="en-US" sz="1600" dirty="0" smtClean="0"/>
              <a:t> ：</a:t>
            </a: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endParaRPr lang="en-US" altLang="zh-CN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endParaRPr lang="en-US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sz="quarter" idx="1"/>
          </p:nvPr>
        </p:nvSpPr>
        <p:spPr>
          <a:xfrm>
            <a:off x="857224" y="238107"/>
            <a:ext cx="4357718" cy="41672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>
              <a:buNone/>
            </a:pPr>
            <a:r>
              <a:rPr lang="zh-CN" altLang="en-US" sz="1800" dirty="0" smtClean="0"/>
              <a:t>三、</a:t>
            </a:r>
            <a:r>
              <a:rPr lang="zh-CN" altLang="en-US" sz="1800" dirty="0" smtClean="0"/>
              <a:t>任现职以来主要</a:t>
            </a:r>
            <a:r>
              <a:rPr lang="zh-CN" altLang="en-US" sz="1800" dirty="0" smtClean="0">
                <a:sym typeface="+mn-ea"/>
              </a:rPr>
              <a:t>学术成果</a:t>
            </a:r>
            <a:r>
              <a:rPr lang="zh-CN" altLang="en-US" sz="1800" dirty="0" smtClean="0"/>
              <a:t>（</a:t>
            </a:r>
            <a:r>
              <a:rPr lang="en-US" altLang="zh-CN" sz="1800" dirty="0" smtClean="0"/>
              <a:t>1-4</a:t>
            </a:r>
            <a:r>
              <a:rPr lang="zh-CN" altLang="en-US" sz="1800" dirty="0" smtClean="0"/>
              <a:t>项）</a:t>
            </a:r>
            <a:endParaRPr lang="zh-CN" altLang="en-US" sz="1800" dirty="0"/>
          </a:p>
        </p:txBody>
      </p:sp>
      <p:sp>
        <p:nvSpPr>
          <p:cNvPr id="12" name="文本框 2"/>
          <p:cNvSpPr txBox="1"/>
          <p:nvPr/>
        </p:nvSpPr>
        <p:spPr>
          <a:xfrm>
            <a:off x="5286381" y="357170"/>
            <a:ext cx="37147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 smtClean="0">
                <a:solidFill>
                  <a:srgbClr val="FF0000"/>
                </a:solidFill>
                <a:sym typeface="+mn-ea"/>
              </a:rPr>
              <a:t>备注：根据个人提供学术成果材料选填，此页可增减。</a:t>
            </a:r>
          </a:p>
        </p:txBody>
      </p:sp>
      <p:sp>
        <p:nvSpPr>
          <p:cNvPr id="8" name="文本框 13"/>
          <p:cNvSpPr txBox="1"/>
          <p:nvPr/>
        </p:nvSpPr>
        <p:spPr>
          <a:xfrm>
            <a:off x="500034" y="1500178"/>
            <a:ext cx="6215106" cy="33393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/>
              <a:t>文件名称：</a:t>
            </a:r>
            <a:r>
              <a:rPr lang="en-US" altLang="zh-CN" sz="1600" dirty="0" smtClean="0"/>
              <a:t>                                                   </a:t>
            </a:r>
            <a:r>
              <a:rPr lang="zh-CN" altLang="en-US" sz="1600" dirty="0" smtClean="0"/>
              <a:t>取得时间：</a:t>
            </a: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/>
              <a:t>主要技术介绍</a:t>
            </a:r>
            <a:r>
              <a:rPr lang="zh-CN" altLang="en-US" sz="1600" dirty="0" smtClean="0">
                <a:solidFill>
                  <a:srgbClr val="FF0000"/>
                </a:solidFill>
              </a:rPr>
              <a:t>（限</a:t>
            </a:r>
            <a:r>
              <a:rPr lang="en-US" altLang="zh-CN" sz="1600" dirty="0" smtClean="0">
                <a:solidFill>
                  <a:srgbClr val="FF0000"/>
                </a:solidFill>
              </a:rPr>
              <a:t>100</a:t>
            </a:r>
            <a:r>
              <a:rPr lang="zh-CN" altLang="en-US" sz="1600" dirty="0" smtClean="0">
                <a:solidFill>
                  <a:srgbClr val="FF0000"/>
                </a:solidFill>
              </a:rPr>
              <a:t>字以内）</a:t>
            </a:r>
            <a:r>
              <a:rPr lang="zh-CN" altLang="en-US" sz="1600" dirty="0" smtClean="0"/>
              <a:t> ：</a:t>
            </a: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/>
              <a:t>创新情况介绍</a:t>
            </a:r>
            <a:r>
              <a:rPr lang="zh-CN" altLang="en-US" sz="1600" dirty="0" smtClean="0">
                <a:solidFill>
                  <a:srgbClr val="FF0000"/>
                </a:solidFill>
              </a:rPr>
              <a:t>（限</a:t>
            </a:r>
            <a:r>
              <a:rPr lang="en-US" altLang="zh-CN" sz="1600" dirty="0" smtClean="0">
                <a:solidFill>
                  <a:srgbClr val="FF0000"/>
                </a:solidFill>
              </a:rPr>
              <a:t>100</a:t>
            </a:r>
            <a:r>
              <a:rPr lang="zh-CN" altLang="en-US" sz="1600" dirty="0" smtClean="0">
                <a:solidFill>
                  <a:srgbClr val="FF0000"/>
                </a:solidFill>
              </a:rPr>
              <a:t>字以内）</a:t>
            </a:r>
            <a:r>
              <a:rPr lang="zh-CN" altLang="en-US" sz="1600" dirty="0" smtClean="0"/>
              <a:t> ：</a:t>
            </a:r>
            <a:endParaRPr lang="en-US" altLang="zh-CN" sz="1600" dirty="0" smtClean="0"/>
          </a:p>
          <a:p>
            <a:endParaRPr lang="zh-CN" altLang="en-US" sz="3200" dirty="0" smtClean="0"/>
          </a:p>
          <a:p>
            <a:endParaRPr lang="zh-CN" alt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6357950" y="1000112"/>
            <a:ext cx="25003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 smtClean="0"/>
              <a:t>证明材料扫描件</a:t>
            </a:r>
            <a:endParaRPr lang="zh-CN" altLang="en-US" sz="1600" dirty="0"/>
          </a:p>
        </p:txBody>
      </p:sp>
      <p:sp>
        <p:nvSpPr>
          <p:cNvPr id="7" name="标题 3"/>
          <p:cNvSpPr txBox="1"/>
          <p:nvPr/>
        </p:nvSpPr>
        <p:spPr>
          <a:xfrm>
            <a:off x="785786" y="857236"/>
            <a:ext cx="4643470" cy="535940"/>
          </a:xfrm>
          <a:prstGeom prst="rect">
            <a:avLst/>
          </a:prstGeom>
        </p:spPr>
        <p:txBody>
          <a:bodyPr bIns="91440" anchor="b" anchorCtr="0">
            <a:normAutofit fontScale="2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7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（三）主要学术成果展示：标准、报告类</a:t>
            </a:r>
            <a:r>
              <a:rPr kumimoji="0" lang="zh-CN" altLang="en-US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zh-CN" altLang="en-US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zh-CN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zh-CN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zh-CN" altLang="en-US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sz="quarter" idx="1"/>
          </p:nvPr>
        </p:nvSpPr>
        <p:spPr>
          <a:xfrm>
            <a:off x="857224" y="238107"/>
            <a:ext cx="4357718" cy="41672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>
              <a:buNone/>
            </a:pPr>
            <a:r>
              <a:rPr lang="zh-CN" altLang="en-US" sz="1800" dirty="0" smtClean="0"/>
              <a:t>三、</a:t>
            </a:r>
            <a:r>
              <a:rPr lang="zh-CN" altLang="en-US" sz="1800" dirty="0" smtClean="0"/>
              <a:t>任现职以来主要</a:t>
            </a:r>
            <a:r>
              <a:rPr lang="zh-CN" altLang="en-US" sz="1800" dirty="0" smtClean="0">
                <a:sym typeface="+mn-ea"/>
              </a:rPr>
              <a:t>学术成果</a:t>
            </a:r>
            <a:r>
              <a:rPr lang="zh-CN" altLang="en-US" sz="1800" dirty="0" smtClean="0"/>
              <a:t>（</a:t>
            </a:r>
            <a:r>
              <a:rPr lang="en-US" altLang="zh-CN" sz="1800" dirty="0" smtClean="0"/>
              <a:t>1-4</a:t>
            </a:r>
            <a:r>
              <a:rPr lang="zh-CN" altLang="en-US" sz="1800" dirty="0" smtClean="0"/>
              <a:t>项）</a:t>
            </a:r>
            <a:endParaRPr lang="zh-CN" altLang="en-US" sz="1800" dirty="0"/>
          </a:p>
        </p:txBody>
      </p:sp>
      <p:sp>
        <p:nvSpPr>
          <p:cNvPr id="12" name="文本框 2"/>
          <p:cNvSpPr txBox="1"/>
          <p:nvPr/>
        </p:nvSpPr>
        <p:spPr>
          <a:xfrm>
            <a:off x="5286381" y="357170"/>
            <a:ext cx="37147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 smtClean="0">
                <a:solidFill>
                  <a:srgbClr val="FF0000"/>
                </a:solidFill>
                <a:sym typeface="+mn-ea"/>
              </a:rPr>
              <a:t>备注：根据个人提供学术成果材料选填，此页可增减。</a:t>
            </a:r>
          </a:p>
        </p:txBody>
      </p:sp>
      <p:sp>
        <p:nvSpPr>
          <p:cNvPr id="8" name="文本框 13"/>
          <p:cNvSpPr txBox="1"/>
          <p:nvPr/>
        </p:nvSpPr>
        <p:spPr>
          <a:xfrm>
            <a:off x="500034" y="1500178"/>
            <a:ext cx="6215106" cy="33393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/>
              <a:t>文件名称：</a:t>
            </a:r>
            <a:r>
              <a:rPr lang="en-US" altLang="zh-CN" sz="1600" dirty="0" smtClean="0"/>
              <a:t>                                                   </a:t>
            </a:r>
            <a:r>
              <a:rPr lang="zh-CN" altLang="en-US" sz="1600" dirty="0" smtClean="0"/>
              <a:t>取得时间：</a:t>
            </a: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/>
              <a:t>主要技术介绍</a:t>
            </a:r>
            <a:r>
              <a:rPr lang="zh-CN" altLang="en-US" sz="1600" dirty="0" smtClean="0">
                <a:solidFill>
                  <a:srgbClr val="FF0000"/>
                </a:solidFill>
              </a:rPr>
              <a:t>（限</a:t>
            </a:r>
            <a:r>
              <a:rPr lang="en-US" altLang="zh-CN" sz="1600" dirty="0" smtClean="0">
                <a:solidFill>
                  <a:srgbClr val="FF0000"/>
                </a:solidFill>
              </a:rPr>
              <a:t>100</a:t>
            </a:r>
            <a:r>
              <a:rPr lang="zh-CN" altLang="en-US" sz="1600" dirty="0" smtClean="0">
                <a:solidFill>
                  <a:srgbClr val="FF0000"/>
                </a:solidFill>
              </a:rPr>
              <a:t>字以内）</a:t>
            </a:r>
            <a:r>
              <a:rPr lang="zh-CN" altLang="en-US" sz="1600" dirty="0" smtClean="0"/>
              <a:t> ：</a:t>
            </a: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/>
              <a:t>创新情况介绍</a:t>
            </a:r>
            <a:r>
              <a:rPr lang="zh-CN" altLang="en-US" sz="1600" dirty="0" smtClean="0">
                <a:solidFill>
                  <a:srgbClr val="FF0000"/>
                </a:solidFill>
              </a:rPr>
              <a:t>（限</a:t>
            </a:r>
            <a:r>
              <a:rPr lang="en-US" altLang="zh-CN" sz="1600" dirty="0" smtClean="0">
                <a:solidFill>
                  <a:srgbClr val="FF0000"/>
                </a:solidFill>
              </a:rPr>
              <a:t>100</a:t>
            </a:r>
            <a:r>
              <a:rPr lang="zh-CN" altLang="en-US" sz="1600" dirty="0" smtClean="0">
                <a:solidFill>
                  <a:srgbClr val="FF0000"/>
                </a:solidFill>
              </a:rPr>
              <a:t>字以内）</a:t>
            </a:r>
            <a:r>
              <a:rPr lang="zh-CN" altLang="en-US" sz="1600" dirty="0" smtClean="0"/>
              <a:t> ：</a:t>
            </a:r>
            <a:endParaRPr lang="en-US" altLang="zh-CN" sz="1600" dirty="0" smtClean="0"/>
          </a:p>
          <a:p>
            <a:endParaRPr lang="zh-CN" altLang="en-US" sz="3200" dirty="0" smtClean="0"/>
          </a:p>
          <a:p>
            <a:endParaRPr lang="zh-CN" alt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6357950" y="1000112"/>
            <a:ext cx="25003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 smtClean="0"/>
              <a:t>证明材料扫描件</a:t>
            </a:r>
            <a:endParaRPr lang="zh-CN" altLang="en-US" sz="1600" dirty="0"/>
          </a:p>
        </p:txBody>
      </p:sp>
      <p:sp>
        <p:nvSpPr>
          <p:cNvPr id="7" name="标题 3"/>
          <p:cNvSpPr txBox="1"/>
          <p:nvPr/>
        </p:nvSpPr>
        <p:spPr>
          <a:xfrm>
            <a:off x="785786" y="857236"/>
            <a:ext cx="4643470" cy="535940"/>
          </a:xfrm>
          <a:prstGeom prst="rect">
            <a:avLst/>
          </a:prstGeom>
        </p:spPr>
        <p:txBody>
          <a:bodyPr bIns="91440" anchor="b" anchorCtr="0">
            <a:normAutofit fontScale="2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7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（三）主要学术成果展示：标准、报告类</a:t>
            </a:r>
            <a:r>
              <a:rPr kumimoji="0" lang="zh-CN" altLang="en-US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zh-CN" altLang="en-US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zh-CN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zh-CN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zh-CN" altLang="en-US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sz="quarter" idx="1"/>
          </p:nvPr>
        </p:nvSpPr>
        <p:spPr>
          <a:xfrm>
            <a:off x="857224" y="238107"/>
            <a:ext cx="4000528" cy="41672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buNone/>
            </a:pPr>
            <a:endParaRPr lang="en-US" altLang="zh-CN" sz="1800" dirty="0" smtClean="0"/>
          </a:p>
          <a:p>
            <a:pPr>
              <a:buNone/>
            </a:pPr>
            <a:r>
              <a:rPr lang="zh-CN" altLang="en-US" sz="1800" dirty="0" smtClean="0"/>
              <a:t>四、个人获得的奖励及荣誉称号</a:t>
            </a:r>
            <a:br>
              <a:rPr lang="zh-CN" altLang="en-US" sz="1800" dirty="0" smtClean="0"/>
            </a:br>
            <a:endParaRPr lang="zh-CN" altLang="en-US" sz="1800" dirty="0"/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571472" y="1190614"/>
          <a:ext cx="7929618" cy="34474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2004"/>
                <a:gridCol w="625082"/>
                <a:gridCol w="1687723"/>
                <a:gridCol w="1321603"/>
                <a:gridCol w="1321603"/>
                <a:gridCol w="1321603"/>
              </a:tblGrid>
              <a:tr h="533400">
                <a:tc>
                  <a:txBody>
                    <a:bodyPr/>
                    <a:lstStyle/>
                    <a:p>
                      <a:pPr indent="0" algn="ctr" fontAlgn="auto"/>
                      <a:r>
                        <a:rPr lang="en-US" altLang="zh-CN" sz="1500" baseline="0" dirty="0" smtClean="0"/>
                        <a:t>  </a:t>
                      </a:r>
                      <a:r>
                        <a:rPr lang="zh-CN" altLang="en-US" sz="1500" dirty="0" smtClean="0"/>
                        <a:t>授予奖项及荣誉称号层级</a:t>
                      </a:r>
                      <a:endParaRPr lang="zh-CN" altLang="en-US" sz="15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r>
                        <a:rPr lang="zh-CN" altLang="en-US" sz="1500" dirty="0" smtClean="0"/>
                        <a:t>序号</a:t>
                      </a:r>
                      <a:endParaRPr lang="zh-CN" altLang="en-US" sz="15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marR="0" indent="0" algn="ctr" defTabSz="1069975" rtl="0" fontAlgn="auto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500" dirty="0" smtClean="0"/>
                        <a:t> </a:t>
                      </a:r>
                      <a:r>
                        <a:rPr lang="zh-CN" altLang="en-US" sz="1500" dirty="0" smtClean="0"/>
                        <a:t>授予单位</a:t>
                      </a:r>
                    </a:p>
                    <a:p>
                      <a:pPr marL="0" marR="0" indent="0" algn="ctr" defTabSz="10699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5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r>
                        <a:rPr lang="zh-CN" altLang="en-US" sz="1500" dirty="0" smtClean="0">
                          <a:sym typeface="+mn-ea"/>
                        </a:rPr>
                        <a:t>奖项（荣誉）名称</a:t>
                      </a:r>
                      <a:endParaRPr lang="zh-CN" altLang="en-US" sz="1500" dirty="0" smtClean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r>
                        <a:rPr lang="zh-CN" altLang="en-US" sz="1500" dirty="0" smtClean="0">
                          <a:sym typeface="+mn-ea"/>
                        </a:rPr>
                        <a:t>获奖等级</a:t>
                      </a:r>
                      <a:endParaRPr lang="zh-CN" altLang="en-US" sz="1500" dirty="0" smtClean="0"/>
                    </a:p>
                    <a:p>
                      <a:pPr algn="ctr"/>
                      <a:endParaRPr lang="zh-CN" altLang="en-US" sz="1500" dirty="0" smtClean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r>
                        <a:rPr lang="zh-CN" altLang="en-US" sz="1500" dirty="0" smtClean="0">
                          <a:sym typeface="+mn-ea"/>
                        </a:rPr>
                        <a:t>授予日期</a:t>
                      </a:r>
                      <a:endParaRPr lang="zh-CN" altLang="en-US" sz="1500" dirty="0"/>
                    </a:p>
                    <a:p>
                      <a:pPr algn="ctr"/>
                      <a:endParaRPr lang="zh-CN" altLang="en-US" sz="1500" dirty="0" smtClean="0"/>
                    </a:p>
                  </a:txBody>
                  <a:tcPr marT="38100" marB="38100"/>
                </a:tc>
              </a:tr>
              <a:tr h="259080">
                <a:tc rowSpan="3">
                  <a:txBody>
                    <a:bodyPr/>
                    <a:lstStyle/>
                    <a:p>
                      <a:pPr algn="ctr"/>
                      <a:r>
                        <a:rPr lang="zh-CN" altLang="en-US" sz="1200" dirty="0" smtClean="0"/>
                        <a:t> </a:t>
                      </a:r>
                      <a:r>
                        <a:rPr lang="en-US" altLang="zh-CN" sz="1200" dirty="0" smtClean="0"/>
                        <a:t> </a:t>
                      </a:r>
                    </a:p>
                    <a:p>
                      <a:pPr algn="ctr"/>
                      <a:r>
                        <a:rPr lang="zh-CN" altLang="en-US" sz="1200" dirty="0" smtClean="0"/>
                        <a:t>国家级（政府单位或行业主管部门）</a:t>
                      </a:r>
                      <a:r>
                        <a:rPr lang="en-US" altLang="zh-CN" sz="1200" dirty="0" smtClean="0"/>
                        <a:t> </a:t>
                      </a: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1</a:t>
                      </a: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/>
                    </a:p>
                  </a:txBody>
                  <a:tcPr marT="38100" marB="38100"/>
                </a:tc>
              </a:tr>
              <a:tr h="25908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2</a:t>
                      </a: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</a:tr>
              <a:tr h="25908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200" dirty="0"/>
                        <a:t>3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/>
                    </a:p>
                  </a:txBody>
                  <a:tcPr marT="38100" marB="38100"/>
                </a:tc>
              </a:tr>
              <a:tr h="274955">
                <a:tc rowSpan="3">
                  <a:txBody>
                    <a:bodyPr/>
                    <a:lstStyle/>
                    <a:p>
                      <a:pPr algn="ctr"/>
                      <a:endParaRPr lang="en-US" altLang="zh-CN" sz="1200" dirty="0" smtClean="0"/>
                    </a:p>
                    <a:p>
                      <a:pPr algn="ctr"/>
                      <a:r>
                        <a:rPr lang="zh-CN" altLang="en-US" sz="1200" dirty="0" smtClean="0"/>
                        <a:t>部、省级（政府单位或行业主管部门）</a:t>
                      </a:r>
                      <a:r>
                        <a:rPr lang="en-US" altLang="zh-CN" sz="1200" dirty="0" smtClean="0"/>
                        <a:t>             </a:t>
                      </a: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1</a:t>
                      </a: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</a:tr>
              <a:tr h="25908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2</a:t>
                      </a: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</a:tr>
              <a:tr h="25908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200" dirty="0"/>
                        <a:t>3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/>
                    </a:p>
                  </a:txBody>
                  <a:tcPr marT="38100" marB="38100"/>
                </a:tc>
              </a:tr>
              <a:tr h="275590">
                <a:tc rowSpan="3">
                  <a:txBody>
                    <a:bodyPr/>
                    <a:lstStyle/>
                    <a:p>
                      <a:pPr algn="ctr"/>
                      <a:endParaRPr lang="en-US" altLang="zh-CN" sz="1200" dirty="0" smtClean="0"/>
                    </a:p>
                    <a:p>
                      <a:pPr algn="ctr"/>
                      <a:r>
                        <a:rPr lang="zh-CN" altLang="en-US" sz="1200" dirty="0" smtClean="0"/>
                        <a:t>市、州级（政府单位或行业主管部门）</a:t>
                      </a:r>
                      <a:r>
                        <a:rPr lang="en-US" altLang="zh-CN" sz="1200" dirty="0" smtClean="0"/>
                        <a:t> </a:t>
                      </a: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1</a:t>
                      </a: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</a:tr>
              <a:tr h="25908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dirty="0" smtClean="0"/>
                        <a:t>     2</a:t>
                      </a: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</a:tr>
              <a:tr h="25908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/>
                        <a:t>     3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/>
                    </a:p>
                  </a:txBody>
                  <a:tcPr marT="38100" marB="38100"/>
                </a:tc>
              </a:tr>
              <a:tr h="274955">
                <a:tc rowSpan="2">
                  <a:txBody>
                    <a:bodyPr/>
                    <a:lstStyle/>
                    <a:p>
                      <a:pPr algn="ctr"/>
                      <a:endParaRPr lang="en-US" altLang="zh-CN" sz="1200" dirty="0" smtClean="0"/>
                    </a:p>
                    <a:p>
                      <a:pPr algn="ctr"/>
                      <a:r>
                        <a:rPr lang="zh-CN" altLang="en-US" sz="1200" dirty="0" smtClean="0"/>
                        <a:t>集团公司</a:t>
                      </a: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1</a:t>
                      </a: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</a:tr>
              <a:tr h="27495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dirty="0" smtClean="0"/>
                        <a:t>     2</a:t>
                      </a: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sz="quarter" idx="1"/>
          </p:nvPr>
        </p:nvSpPr>
        <p:spPr>
          <a:xfrm>
            <a:off x="857224" y="238107"/>
            <a:ext cx="4000528" cy="41672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buNone/>
            </a:pPr>
            <a:endParaRPr lang="en-US" altLang="zh-CN" sz="1800" dirty="0" smtClean="0"/>
          </a:p>
          <a:p>
            <a:pPr algn="ctr">
              <a:buNone/>
            </a:pPr>
            <a:r>
              <a:rPr lang="zh-CN" altLang="en-US" sz="1800" dirty="0" smtClean="0"/>
              <a:t>四、个人获得的奖励及荣誉称号</a:t>
            </a:r>
            <a:br>
              <a:rPr lang="zh-CN" altLang="en-US" sz="1800" dirty="0" smtClean="0"/>
            </a:br>
            <a:endParaRPr lang="zh-CN" altLang="en-US" sz="1800" dirty="0"/>
          </a:p>
        </p:txBody>
      </p:sp>
      <p:sp>
        <p:nvSpPr>
          <p:cNvPr id="6" name="TextBox 5"/>
          <p:cNvSpPr txBox="1"/>
          <p:nvPr/>
        </p:nvSpPr>
        <p:spPr>
          <a:xfrm>
            <a:off x="1114388" y="1690679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奖状照片：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"/>
          <p:cNvSpPr txBox="1"/>
          <p:nvPr/>
        </p:nvSpPr>
        <p:spPr>
          <a:xfrm>
            <a:off x="285720" y="2143121"/>
            <a:ext cx="8712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dirty="0"/>
              <a:t>欢迎评委批评</a:t>
            </a:r>
            <a:r>
              <a:rPr lang="zh-CN" altLang="en-US" sz="3600" dirty="0" smtClean="0"/>
              <a:t>指正！</a:t>
            </a:r>
            <a:endParaRPr lang="zh-CN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2000232" y="654828"/>
            <a:ext cx="5000660" cy="5265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zh-CN" altLang="en-US" sz="2800" dirty="0" smtClean="0"/>
              <a:t>注意事项</a:t>
            </a:r>
            <a:endParaRPr lang="zh-CN" altLang="en-US" sz="2800" dirty="0"/>
          </a:p>
        </p:txBody>
      </p:sp>
      <p:sp>
        <p:nvSpPr>
          <p:cNvPr id="5" name="内容占位符 4"/>
          <p:cNvSpPr txBox="1">
            <a:spLocks noGrp="1"/>
          </p:cNvSpPr>
          <p:nvPr>
            <p:ph sz="quarter" idx="1"/>
          </p:nvPr>
        </p:nvSpPr>
        <p:spPr>
          <a:xfrm>
            <a:off x="642910" y="1666867"/>
            <a:ext cx="8015286" cy="318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000" dirty="0" smtClean="0">
                <a:solidFill>
                  <a:srgbClr val="FF0000"/>
                </a:solidFill>
              </a:rPr>
              <a:t>展示文档模板不得改动，总页数不超过</a:t>
            </a:r>
            <a:r>
              <a:rPr lang="en-US" altLang="zh-CN" sz="2000" dirty="0" smtClean="0">
                <a:solidFill>
                  <a:srgbClr val="FF0000"/>
                </a:solidFill>
              </a:rPr>
              <a:t>16</a:t>
            </a:r>
            <a:r>
              <a:rPr lang="zh-CN" altLang="en-US" sz="2000" dirty="0" smtClean="0">
                <a:solidFill>
                  <a:srgbClr val="FF0000"/>
                </a:solidFill>
              </a:rPr>
              <a:t>页；</a:t>
            </a:r>
            <a:endParaRPr lang="en-US" altLang="zh-CN" sz="2000" dirty="0" smtClean="0">
              <a:solidFill>
                <a:srgbClr val="FF0000"/>
              </a:solidFill>
            </a:endParaRP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000" dirty="0" smtClean="0"/>
              <a:t>主要业绩成果具体展示不超过</a:t>
            </a:r>
            <a:r>
              <a:rPr lang="en-US" altLang="zh-CN" sz="2000" dirty="0" smtClean="0"/>
              <a:t>3</a:t>
            </a:r>
            <a:r>
              <a:rPr lang="zh-CN" altLang="en-US" sz="2000" dirty="0" smtClean="0"/>
              <a:t>项；</a:t>
            </a:r>
            <a:endParaRPr lang="en-US" altLang="zh-CN" sz="2000" dirty="0" smtClean="0">
              <a:sym typeface="+mn-ea"/>
            </a:endParaRP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000" dirty="0" smtClean="0">
                <a:sym typeface="+mn-ea"/>
              </a:rPr>
              <a:t>主要学术成果具体展示内容不超过</a:t>
            </a:r>
            <a:r>
              <a:rPr lang="en-US" altLang="zh-CN" sz="2000" dirty="0" smtClean="0">
                <a:sym typeface="+mn-ea"/>
              </a:rPr>
              <a:t>4</a:t>
            </a:r>
            <a:r>
              <a:rPr lang="zh-CN" altLang="en-US" sz="2000" dirty="0" smtClean="0">
                <a:sym typeface="+mn-ea"/>
              </a:rPr>
              <a:t>项；</a:t>
            </a:r>
            <a:endParaRPr lang="en-US" altLang="zh-CN" sz="2000" dirty="0" smtClean="0"/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000" dirty="0" smtClean="0"/>
              <a:t>展示介绍总时长不超过</a:t>
            </a:r>
            <a:r>
              <a:rPr lang="en-US" altLang="zh-CN" sz="2000" dirty="0" smtClean="0">
                <a:solidFill>
                  <a:srgbClr val="FF0000"/>
                </a:solidFill>
              </a:rPr>
              <a:t>5</a:t>
            </a:r>
            <a:r>
              <a:rPr lang="zh-CN" altLang="en-US" sz="2000" dirty="0" smtClean="0">
                <a:solidFill>
                  <a:srgbClr val="FF0000"/>
                </a:solidFill>
              </a:rPr>
              <a:t>分钟</a:t>
            </a:r>
            <a:r>
              <a:rPr lang="zh-CN" altLang="en-US" sz="2000" dirty="0" smtClean="0"/>
              <a:t>，以现场计时为准；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000" dirty="0" smtClean="0"/>
              <a:t>展示内容须与系统提交申报材料一致，不可新增。</a:t>
            </a:r>
            <a:endParaRPr lang="en-US" altLang="zh-CN" sz="2000" dirty="0" smtClean="0"/>
          </a:p>
          <a:p>
            <a:endParaRPr lang="en-US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785918" y="476233"/>
            <a:ext cx="371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目录</a:t>
            </a:r>
            <a:endParaRPr lang="zh-CN" altLang="en-US" dirty="0"/>
          </a:p>
        </p:txBody>
      </p:sp>
      <p:sp>
        <p:nvSpPr>
          <p:cNvPr id="7" name="圆角矩形 6"/>
          <p:cNvSpPr/>
          <p:nvPr/>
        </p:nvSpPr>
        <p:spPr>
          <a:xfrm>
            <a:off x="2357422" y="654828"/>
            <a:ext cx="4214842" cy="4167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 smtClean="0"/>
              <a:t>目 录</a:t>
            </a:r>
            <a:endParaRPr lang="zh-CN" altLang="en-US" sz="2800" dirty="0"/>
          </a:p>
        </p:txBody>
      </p:sp>
      <p:sp>
        <p:nvSpPr>
          <p:cNvPr id="8" name="文本框 1"/>
          <p:cNvSpPr txBox="1">
            <a:spLocks noGrp="1"/>
          </p:cNvSpPr>
          <p:nvPr>
            <p:ph sz="quarter" idx="1"/>
          </p:nvPr>
        </p:nvSpPr>
        <p:spPr>
          <a:xfrm>
            <a:off x="1500166" y="1643054"/>
            <a:ext cx="621510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2000" dirty="0" smtClean="0"/>
              <a:t>一、申报人基本情况</a:t>
            </a:r>
            <a:endParaRPr lang="en-US" altLang="zh-CN" sz="2000" dirty="0" smtClean="0"/>
          </a:p>
          <a:p>
            <a:pPr>
              <a:spcAft>
                <a:spcPts val="1200"/>
              </a:spcAft>
            </a:pPr>
            <a:r>
              <a:rPr lang="zh-CN" altLang="en-US" sz="2000" dirty="0" smtClean="0"/>
              <a:t>二、任现职以来主要</a:t>
            </a:r>
            <a:r>
              <a:rPr lang="zh-CN" altLang="en-US" sz="2000" dirty="0" smtClean="0">
                <a:sym typeface="+mn-ea"/>
              </a:rPr>
              <a:t>业绩成果</a:t>
            </a:r>
            <a:endParaRPr lang="en-US" altLang="zh-CN" sz="2000" dirty="0" smtClean="0"/>
          </a:p>
          <a:p>
            <a:pPr>
              <a:spcAft>
                <a:spcPts val="1200"/>
              </a:spcAft>
            </a:pPr>
            <a:r>
              <a:rPr lang="zh-CN" altLang="en-US" sz="2000" dirty="0" smtClean="0"/>
              <a:t>三、任现职以来主要</a:t>
            </a:r>
            <a:r>
              <a:rPr lang="zh-CN" altLang="en-US" sz="2000" dirty="0" smtClean="0">
                <a:sym typeface="+mn-ea"/>
              </a:rPr>
              <a:t>学术成果</a:t>
            </a:r>
            <a:endParaRPr lang="en-US" altLang="zh-CN" sz="2000" dirty="0" smtClean="0"/>
          </a:p>
          <a:p>
            <a:pPr>
              <a:spcAft>
                <a:spcPts val="1200"/>
              </a:spcAft>
            </a:pPr>
            <a:r>
              <a:rPr lang="zh-CN" altLang="en-US" sz="2000" dirty="0" smtClean="0"/>
              <a:t>四、个人获得的奖励及荣誉称号</a:t>
            </a:r>
            <a:endParaRPr lang="zh-CN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 txBox="1">
            <a:spLocks noGrp="1"/>
          </p:cNvSpPr>
          <p:nvPr>
            <p:ph sz="quarter" idx="1"/>
          </p:nvPr>
        </p:nvSpPr>
        <p:spPr>
          <a:xfrm>
            <a:off x="428596" y="1012019"/>
            <a:ext cx="8229600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zh-CN" altLang="en-US" sz="1800" dirty="0" smtClean="0"/>
              <a:t>姓名：</a:t>
            </a:r>
            <a:r>
              <a:rPr lang="en-US" altLang="zh-CN" sz="1800" dirty="0" smtClean="0"/>
              <a:t>***</a:t>
            </a:r>
            <a:r>
              <a:rPr lang="zh-CN" altLang="en-US" sz="1800" dirty="0" smtClean="0"/>
              <a:t>                                     </a:t>
            </a:r>
            <a:r>
              <a:rPr lang="en-US" altLang="zh-CN" sz="1800" dirty="0" smtClean="0"/>
              <a:t>                 </a:t>
            </a:r>
            <a:r>
              <a:rPr lang="zh-CN" altLang="en-US" sz="1800" dirty="0" smtClean="0"/>
              <a:t>现</a:t>
            </a:r>
            <a:r>
              <a:rPr lang="zh-CN" altLang="en-US" sz="1800" dirty="0" smtClean="0">
                <a:sym typeface="+mn-ea"/>
              </a:rPr>
              <a:t>任职单位：</a:t>
            </a:r>
            <a:r>
              <a:rPr lang="en-US" altLang="zh-CN" sz="1800" dirty="0" smtClean="0">
                <a:sym typeface="+mn-ea"/>
              </a:rPr>
              <a:t>***    </a:t>
            </a:r>
            <a:r>
              <a:rPr lang="en-US" altLang="zh-CN" sz="1800" dirty="0" smtClean="0"/>
              <a:t>        </a:t>
            </a:r>
          </a:p>
          <a:p>
            <a:pPr>
              <a:spcBef>
                <a:spcPts val="0"/>
              </a:spcBef>
            </a:pPr>
            <a:endParaRPr lang="en-US" altLang="zh-CN" sz="1800" dirty="0" smtClean="0"/>
          </a:p>
          <a:p>
            <a:pPr>
              <a:spcBef>
                <a:spcPts val="0"/>
              </a:spcBef>
            </a:pPr>
            <a:r>
              <a:rPr lang="zh-CN" altLang="en-US" sz="1800" dirty="0" smtClean="0">
                <a:sym typeface="+mn-ea"/>
              </a:rPr>
              <a:t>最高学历</a:t>
            </a:r>
            <a:r>
              <a:rPr lang="en-US" altLang="zh-CN" sz="1800" dirty="0" smtClean="0">
                <a:sym typeface="+mn-ea"/>
              </a:rPr>
              <a:t>/</a:t>
            </a:r>
            <a:r>
              <a:rPr lang="zh-CN" altLang="en-US" sz="1800" dirty="0" smtClean="0">
                <a:sym typeface="+mn-ea"/>
              </a:rPr>
              <a:t>毕业院校</a:t>
            </a:r>
            <a:r>
              <a:rPr lang="en-US" altLang="zh-CN" sz="1800" dirty="0" smtClean="0">
                <a:sym typeface="+mn-ea"/>
              </a:rPr>
              <a:t>/</a:t>
            </a:r>
            <a:r>
              <a:rPr lang="zh-CN" altLang="en-US" sz="1800" dirty="0" smtClean="0">
                <a:sym typeface="+mn-ea"/>
              </a:rPr>
              <a:t>专业</a:t>
            </a:r>
            <a:r>
              <a:rPr lang="en-US" altLang="zh-CN" sz="1800" dirty="0" smtClean="0">
                <a:sym typeface="+mn-ea"/>
              </a:rPr>
              <a:t> </a:t>
            </a:r>
            <a:r>
              <a:rPr lang="zh-CN" altLang="en-US" sz="1800" dirty="0" smtClean="0">
                <a:sym typeface="+mn-ea"/>
              </a:rPr>
              <a:t>：</a:t>
            </a:r>
            <a:r>
              <a:rPr lang="en-US" altLang="zh-CN" sz="1800" dirty="0" smtClean="0">
                <a:sym typeface="+mn-ea"/>
              </a:rPr>
              <a:t>***</a:t>
            </a:r>
            <a:r>
              <a:rPr lang="en-US" altLang="zh-CN" sz="1800" dirty="0" smtClean="0"/>
              <a:t>  </a:t>
            </a:r>
          </a:p>
          <a:p>
            <a:pPr>
              <a:spcBef>
                <a:spcPts val="0"/>
              </a:spcBef>
              <a:buNone/>
            </a:pPr>
            <a:r>
              <a:rPr lang="en-US" altLang="zh-CN" sz="1800" dirty="0" smtClean="0"/>
              <a:t>                      </a:t>
            </a:r>
          </a:p>
          <a:p>
            <a:pPr>
              <a:spcBef>
                <a:spcPts val="0"/>
              </a:spcBef>
            </a:pPr>
            <a:r>
              <a:rPr lang="zh-CN" altLang="en-US" sz="1800" dirty="0" smtClean="0"/>
              <a:t>现任专业技术职务：</a:t>
            </a:r>
            <a:r>
              <a:rPr lang="en-US" altLang="zh-CN" sz="1800" dirty="0" smtClean="0"/>
              <a:t>***                            </a:t>
            </a:r>
            <a:r>
              <a:rPr lang="zh-CN" altLang="en-US" sz="1800" dirty="0" smtClean="0"/>
              <a:t>取得时间：</a:t>
            </a:r>
            <a:r>
              <a:rPr lang="en-US" altLang="zh-CN" sz="1800" dirty="0" smtClean="0">
                <a:sym typeface="+mn-ea"/>
              </a:rPr>
              <a:t> ***</a:t>
            </a:r>
            <a:endParaRPr lang="en-US" altLang="zh-CN" sz="1800" dirty="0" smtClean="0"/>
          </a:p>
          <a:p>
            <a:pPr>
              <a:spcBef>
                <a:spcPts val="0"/>
              </a:spcBef>
            </a:pPr>
            <a:endParaRPr lang="zh-CN" altLang="en-US" sz="1800" dirty="0" smtClean="0"/>
          </a:p>
          <a:p>
            <a:pPr>
              <a:spcBef>
                <a:spcPts val="0"/>
              </a:spcBef>
            </a:pPr>
            <a:endParaRPr lang="zh-CN" altLang="en-US" sz="1800" dirty="0" smtClean="0"/>
          </a:p>
          <a:p>
            <a:pPr>
              <a:spcBef>
                <a:spcPts val="0"/>
              </a:spcBef>
            </a:pPr>
            <a:r>
              <a:rPr lang="zh-CN" altLang="en-US" sz="1800" dirty="0" smtClean="0"/>
              <a:t>最近三次任职（从业）工作经历：</a:t>
            </a:r>
            <a:endParaRPr lang="en-US" altLang="zh-CN" sz="1800" dirty="0" smtClean="0"/>
          </a:p>
          <a:p>
            <a:pPr>
              <a:spcBef>
                <a:spcPts val="0"/>
              </a:spcBef>
            </a:pPr>
            <a:endParaRPr lang="en-US" altLang="zh-CN" sz="1800" dirty="0" smtClean="0"/>
          </a:p>
          <a:p>
            <a:pPr>
              <a:spcBef>
                <a:spcPts val="0"/>
              </a:spcBef>
            </a:pPr>
            <a:r>
              <a:rPr lang="en-US" altLang="zh-CN" sz="1800" dirty="0" smtClean="0"/>
              <a:t>        1</a:t>
            </a:r>
            <a:r>
              <a:rPr lang="zh-CN" altLang="en-US" sz="1800" dirty="0" smtClean="0"/>
              <a:t>、</a:t>
            </a:r>
            <a:r>
              <a:rPr lang="en-US" altLang="zh-CN" sz="1800" dirty="0" smtClean="0"/>
              <a:t>***</a:t>
            </a:r>
          </a:p>
          <a:p>
            <a:pPr>
              <a:spcBef>
                <a:spcPts val="0"/>
              </a:spcBef>
            </a:pPr>
            <a:r>
              <a:rPr lang="en-US" altLang="zh-CN" sz="1800" dirty="0" smtClean="0"/>
              <a:t>        2</a:t>
            </a:r>
            <a:r>
              <a:rPr lang="zh-CN" altLang="en-US" sz="1800" dirty="0" smtClean="0"/>
              <a:t>、</a:t>
            </a:r>
            <a:r>
              <a:rPr lang="en-US" altLang="zh-CN" sz="1800" dirty="0" smtClean="0"/>
              <a:t>***</a:t>
            </a:r>
          </a:p>
          <a:p>
            <a:pPr>
              <a:spcBef>
                <a:spcPts val="0"/>
              </a:spcBef>
            </a:pPr>
            <a:r>
              <a:rPr lang="en-US" altLang="zh-CN" sz="1800" dirty="0" smtClean="0"/>
              <a:t>        3</a:t>
            </a:r>
            <a:r>
              <a:rPr lang="zh-CN" altLang="en-US" sz="1800" dirty="0" smtClean="0"/>
              <a:t>、</a:t>
            </a:r>
            <a:r>
              <a:rPr lang="en-US" altLang="zh-CN" sz="1800" dirty="0" smtClean="0"/>
              <a:t>***</a:t>
            </a:r>
          </a:p>
          <a:p>
            <a:pPr marL="0" indent="0">
              <a:buNone/>
            </a:pPr>
            <a:endParaRPr lang="zh-CN" altLang="en-US" sz="1800" dirty="0"/>
          </a:p>
        </p:txBody>
      </p:sp>
      <p:sp>
        <p:nvSpPr>
          <p:cNvPr id="14" name="五边形 13"/>
          <p:cNvSpPr/>
          <p:nvPr/>
        </p:nvSpPr>
        <p:spPr>
          <a:xfrm>
            <a:off x="857224" y="297638"/>
            <a:ext cx="2714644" cy="35719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dirty="0" smtClean="0"/>
              <a:t>一、申报人基本情况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sz="quarter" idx="1"/>
          </p:nvPr>
        </p:nvSpPr>
        <p:spPr>
          <a:xfrm>
            <a:off x="857224" y="238107"/>
            <a:ext cx="4000528" cy="41672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buNone/>
            </a:pPr>
            <a:endParaRPr lang="en-US" altLang="zh-CN" sz="1800" dirty="0" smtClean="0"/>
          </a:p>
          <a:p>
            <a:pPr>
              <a:buNone/>
            </a:pPr>
            <a:r>
              <a:rPr lang="zh-CN" altLang="en-US" sz="1800" dirty="0" smtClean="0">
                <a:sym typeface="+mn-ea"/>
              </a:rPr>
              <a:t>二、任</a:t>
            </a:r>
            <a:r>
              <a:rPr lang="zh-CN" altLang="en-US" sz="1800" dirty="0" smtClean="0">
                <a:sym typeface="+mn-ea"/>
              </a:rPr>
              <a:t>现职以来主要业绩成果</a:t>
            </a:r>
            <a:r>
              <a:rPr lang="zh-CN" altLang="en-US" sz="1800" dirty="0" smtClean="0"/>
              <a:t/>
            </a:r>
            <a:br>
              <a:rPr lang="zh-CN" altLang="en-US" sz="1800" dirty="0" smtClean="0"/>
            </a:br>
            <a:endParaRPr lang="zh-CN" altLang="en-US" sz="1800" dirty="0"/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500034" y="785798"/>
          <a:ext cx="8214996" cy="3375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28"/>
                <a:gridCol w="1000132"/>
                <a:gridCol w="1428415"/>
                <a:gridCol w="3000396"/>
                <a:gridCol w="2357425"/>
              </a:tblGrid>
              <a:tr h="630229">
                <a:tc>
                  <a:txBody>
                    <a:bodyPr/>
                    <a:lstStyle/>
                    <a:p>
                      <a:pPr marL="0" indent="0" algn="ctr" rtl="0" eaLnBrk="1" latinLnBrk="0" hangingPunct="1">
                        <a:buClrTx/>
                        <a:buSzTx/>
                        <a:buFontTx/>
                        <a:buNone/>
                      </a:pPr>
                      <a:endParaRPr kumimoji="0" lang="en-US" altLang="zh-CN" sz="1400" b="0" kern="1200" dirty="0" smtClean="0">
                        <a:solidFill>
                          <a:schemeClr val="lt1"/>
                        </a:solidFill>
                        <a:latin typeface="仿宋_GB2312" charset="0"/>
                        <a:ea typeface="仿宋_GB2312" charset="0"/>
                        <a:cs typeface="仿宋_GB2312" charset="0"/>
                      </a:endParaRPr>
                    </a:p>
                    <a:p>
                      <a:pPr marL="0" indent="0" algn="ctr" rtl="0" eaLnBrk="1" latinLnBrk="0" hangingPunct="1"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400" b="0" kern="1200" dirty="0" smtClean="0">
                          <a:solidFill>
                            <a:schemeClr val="lt1"/>
                          </a:solidFill>
                          <a:latin typeface="仿宋_GB2312" charset="0"/>
                          <a:ea typeface="仿宋_GB2312" charset="0"/>
                          <a:cs typeface="仿宋_GB2312" charset="0"/>
                        </a:rPr>
                        <a:t>序号</a:t>
                      </a:r>
                      <a:endParaRPr kumimoji="0" lang="en-US" altLang="en-US" sz="1400" b="0" kern="1200" dirty="0">
                        <a:solidFill>
                          <a:schemeClr val="lt1"/>
                        </a:solidFill>
                        <a:latin typeface="仿宋_GB2312" charset="0"/>
                        <a:ea typeface="仿宋_GB2312" charset="0"/>
                        <a:cs typeface="仿宋_GB2312" charset="0"/>
                      </a:endParaRP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altLang="zh-CN" sz="1500" baseline="0" dirty="0" smtClean="0"/>
                        <a:t> </a:t>
                      </a:r>
                      <a:r>
                        <a:rPr kumimoji="0" lang="zh-CN" altLang="en-US" sz="1400" b="0" kern="1200" dirty="0" smtClean="0">
                          <a:solidFill>
                            <a:schemeClr val="lt1"/>
                          </a:solidFill>
                          <a:latin typeface="仿宋_GB2312" charset="0"/>
                          <a:ea typeface="仿宋_GB2312" charset="0"/>
                          <a:cs typeface="仿宋_GB2312" charset="0"/>
                        </a:rPr>
                        <a:t>业绩成果类型</a:t>
                      </a:r>
                      <a:endParaRPr kumimoji="0" lang="en-US" altLang="en-US" sz="1400" b="0" kern="1200" dirty="0">
                        <a:solidFill>
                          <a:schemeClr val="lt1"/>
                        </a:solidFill>
                        <a:latin typeface="仿宋_GB2312" charset="0"/>
                        <a:ea typeface="仿宋_GB2312" charset="0"/>
                        <a:cs typeface="仿宋_GB2312" charset="0"/>
                      </a:endParaRP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kumimoji="0" lang="zh-CN" altLang="en-US" sz="1400" b="0" kern="1200" dirty="0" smtClean="0">
                          <a:solidFill>
                            <a:schemeClr val="lt1"/>
                          </a:solidFill>
                          <a:latin typeface="仿宋_GB2312" charset="0"/>
                          <a:ea typeface="仿宋_GB2312" charset="0"/>
                          <a:cs typeface="仿宋_GB2312" charset="0"/>
                        </a:rPr>
                        <a:t>具体项目名称</a:t>
                      </a:r>
                      <a:endParaRPr kumimoji="0" lang="en-US" altLang="en-US" sz="1400" b="0" kern="1200" dirty="0">
                        <a:solidFill>
                          <a:schemeClr val="lt1"/>
                        </a:solidFill>
                        <a:latin typeface="仿宋_GB2312" charset="0"/>
                        <a:ea typeface="仿宋_GB2312" charset="0"/>
                        <a:cs typeface="仿宋_GB231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1400" b="0" kern="1200" dirty="0" smtClean="0">
                          <a:solidFill>
                            <a:schemeClr val="lt1"/>
                          </a:solidFill>
                          <a:latin typeface="仿宋_GB2312" charset="0"/>
                          <a:ea typeface="仿宋_GB2312" charset="0"/>
                          <a:cs typeface="仿宋_GB2312" charset="0"/>
                        </a:rPr>
                        <a:t>主要</a:t>
                      </a:r>
                      <a:r>
                        <a:rPr kumimoji="0" lang="en-US" altLang="en-US" sz="1400" b="0" kern="1200" dirty="0" err="1" smtClean="0">
                          <a:solidFill>
                            <a:schemeClr val="lt1"/>
                          </a:solidFill>
                          <a:latin typeface="仿宋_GB2312" charset="0"/>
                          <a:ea typeface="仿宋_GB2312" charset="0"/>
                          <a:cs typeface="仿宋_GB2312" charset="0"/>
                        </a:rPr>
                        <a:t>内容、本人起何作用（主持、参加、独立</a:t>
                      </a:r>
                      <a:r>
                        <a:rPr kumimoji="0" lang="zh-CN" altLang="en-US" sz="1400" b="0" kern="1200" dirty="0" smtClean="0">
                          <a:solidFill>
                            <a:schemeClr val="lt1"/>
                          </a:solidFill>
                          <a:latin typeface="仿宋_GB2312" charset="0"/>
                          <a:ea typeface="仿宋_GB2312" charset="0"/>
                          <a:cs typeface="仿宋_GB2312" charset="0"/>
                        </a:rPr>
                        <a:t>、专利排名</a:t>
                      </a:r>
                      <a:r>
                        <a:rPr kumimoji="0" lang="en-US" altLang="en-US" sz="1400" b="0" kern="1200" dirty="0" smtClean="0">
                          <a:solidFill>
                            <a:schemeClr val="lt1"/>
                          </a:solidFill>
                          <a:latin typeface="仿宋_GB2312" charset="0"/>
                          <a:ea typeface="仿宋_GB2312" charset="0"/>
                          <a:cs typeface="仿宋_GB2312" charset="0"/>
                        </a:rPr>
                        <a:t>）</a:t>
                      </a:r>
                    </a:p>
                    <a:p>
                      <a:pPr indent="0" algn="ctr">
                        <a:buNone/>
                      </a:pPr>
                      <a:endParaRPr kumimoji="0" lang="en-US" altLang="en-US" sz="1400" b="0" kern="1200" dirty="0">
                        <a:solidFill>
                          <a:schemeClr val="lt1"/>
                        </a:solidFill>
                        <a:latin typeface="仿宋_GB2312" charset="0"/>
                        <a:ea typeface="仿宋_GB2312" charset="0"/>
                        <a:cs typeface="仿宋_GB231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kumimoji="0" lang="en-US" altLang="en-US" sz="1400" b="0" kern="1200" dirty="0" err="1" smtClean="0">
                          <a:solidFill>
                            <a:schemeClr val="lt1"/>
                          </a:solidFill>
                          <a:latin typeface="仿宋_GB2312" charset="0"/>
                          <a:ea typeface="仿宋_GB2312" charset="0"/>
                          <a:cs typeface="仿宋_GB2312" charset="0"/>
                        </a:rPr>
                        <a:t>完成情况及效果（获何奖励、效益或专利</a:t>
                      </a:r>
                      <a:r>
                        <a:rPr kumimoji="0" lang="zh-CN" altLang="en-US" sz="1400" b="0" kern="1200" dirty="0" smtClean="0">
                          <a:solidFill>
                            <a:schemeClr val="lt1"/>
                          </a:solidFill>
                          <a:latin typeface="仿宋_GB2312" charset="0"/>
                          <a:ea typeface="仿宋_GB2312" charset="0"/>
                          <a:cs typeface="仿宋_GB2312" charset="0"/>
                        </a:rPr>
                        <a:t>转换情况等</a:t>
                      </a:r>
                      <a:r>
                        <a:rPr kumimoji="0" lang="en-US" altLang="en-US" sz="1400" b="0" kern="1200" dirty="0" smtClean="0">
                          <a:solidFill>
                            <a:schemeClr val="lt1"/>
                          </a:solidFill>
                          <a:latin typeface="仿宋_GB2312" charset="0"/>
                          <a:ea typeface="仿宋_GB2312" charset="0"/>
                          <a:cs typeface="仿宋_GB2312" charset="0"/>
                        </a:rPr>
                        <a:t>）</a:t>
                      </a:r>
                      <a:endParaRPr kumimoji="0" lang="en-US" altLang="en-US" sz="1400" b="0" kern="1200" dirty="0">
                        <a:solidFill>
                          <a:schemeClr val="lt1"/>
                        </a:solidFill>
                        <a:latin typeface="仿宋_GB2312" charset="0"/>
                        <a:ea typeface="仿宋_GB2312" charset="0"/>
                        <a:cs typeface="仿宋_GB2312" charset="0"/>
                      </a:endParaRPr>
                    </a:p>
                  </a:txBody>
                  <a:tcPr marL="68580" marR="68580" marT="0" marB="0" anchor="ctr"/>
                </a:tc>
              </a:tr>
              <a:tr h="542925">
                <a:tc>
                  <a:txBody>
                    <a:bodyPr/>
                    <a:lstStyle/>
                    <a:p>
                      <a:pPr algn="ctr"/>
                      <a:endParaRPr lang="en-US" altLang="zh-CN" sz="1400" dirty="0" smtClean="0"/>
                    </a:p>
                    <a:p>
                      <a:pPr algn="ctr"/>
                      <a:r>
                        <a:rPr lang="en-US" altLang="zh-CN" sz="1400" dirty="0" smtClean="0"/>
                        <a:t>1</a:t>
                      </a:r>
                      <a:endParaRPr lang="zh-CN" altLang="en-US" sz="14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</a:tr>
              <a:tr h="544830">
                <a:tc>
                  <a:txBody>
                    <a:bodyPr/>
                    <a:lstStyle/>
                    <a:p>
                      <a:pPr algn="ctr"/>
                      <a:endParaRPr lang="en-US" altLang="zh-CN" sz="1400" dirty="0" smtClean="0"/>
                    </a:p>
                    <a:p>
                      <a:pPr algn="ctr"/>
                      <a:r>
                        <a:rPr lang="en-US" altLang="zh-CN" sz="1400" dirty="0" smtClean="0"/>
                        <a:t>2</a:t>
                      </a:r>
                      <a:endParaRPr lang="zh-CN" altLang="en-US" sz="14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             </a:t>
                      </a: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</a:tr>
              <a:tr h="541655">
                <a:tc>
                  <a:txBody>
                    <a:bodyPr/>
                    <a:lstStyle/>
                    <a:p>
                      <a:pPr algn="ctr"/>
                      <a:endParaRPr lang="en-US" altLang="zh-CN" sz="1400" dirty="0" smtClean="0"/>
                    </a:p>
                    <a:p>
                      <a:pPr algn="ctr"/>
                      <a:r>
                        <a:rPr lang="en-US" altLang="zh-CN" sz="1400" dirty="0" smtClean="0"/>
                        <a:t>3</a:t>
                      </a:r>
                      <a:endParaRPr lang="zh-CN" altLang="en-US" sz="14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</a:tr>
              <a:tr h="496590">
                <a:tc>
                  <a:txBody>
                    <a:bodyPr/>
                    <a:lstStyle/>
                    <a:p>
                      <a:pPr algn="ctr"/>
                      <a:endParaRPr lang="en-US" altLang="zh-CN" sz="1400" dirty="0" smtClean="0"/>
                    </a:p>
                    <a:p>
                      <a:pPr algn="ctr"/>
                      <a:r>
                        <a:rPr lang="en-US" altLang="zh-CN" sz="1400" dirty="0" smtClean="0"/>
                        <a:t>4</a:t>
                      </a:r>
                      <a:endParaRPr lang="zh-CN" altLang="en-US" sz="14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zh-CN" altLang="en-US" sz="1200" dirty="0"/>
                    </a:p>
                  </a:txBody>
                  <a:tcPr marT="38100" marB="38100"/>
                </a:tc>
              </a:tr>
              <a:tr h="52705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zh-CN" sz="1400" dirty="0" smtClean="0"/>
                    </a:p>
                    <a:p>
                      <a:pPr algn="ctr">
                        <a:buNone/>
                      </a:pPr>
                      <a:r>
                        <a:rPr lang="en-US" altLang="zh-CN" sz="1400" dirty="0" smtClean="0"/>
                        <a:t>5</a:t>
                      </a:r>
                      <a:endParaRPr lang="zh-CN" altLang="en-US" sz="14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 dirty="0"/>
                    </a:p>
                  </a:txBody>
                  <a:tcPr marT="38100" marB="38100"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57158" y="4286260"/>
            <a:ext cx="8786842" cy="121444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1400" dirty="0" smtClean="0">
                <a:solidFill>
                  <a:srgbClr val="FF0000"/>
                </a:solidFill>
                <a:sym typeface="+mn-ea"/>
              </a:rPr>
              <a:t>   </a:t>
            </a:r>
            <a:r>
              <a:rPr lang="zh-CN" altLang="en-US" sz="1400" dirty="0" smtClean="0">
                <a:solidFill>
                  <a:srgbClr val="FF0000"/>
                </a:solidFill>
                <a:sym typeface="+mn-ea"/>
              </a:rPr>
              <a:t>注：</a:t>
            </a:r>
            <a:r>
              <a:rPr lang="en-US" altLang="zh-CN" sz="1400" dirty="0" smtClean="0">
                <a:solidFill>
                  <a:srgbClr val="FF0000"/>
                </a:solidFill>
                <a:sym typeface="+mn-ea"/>
              </a:rPr>
              <a:t>1.</a:t>
            </a:r>
            <a:r>
              <a:rPr lang="zh-CN" altLang="en-US" sz="1400" dirty="0" smtClean="0">
                <a:solidFill>
                  <a:srgbClr val="FF0000"/>
                </a:solidFill>
                <a:sym typeface="+mn-ea"/>
              </a:rPr>
              <a:t>此表格不可增减。</a:t>
            </a:r>
            <a:endParaRPr lang="zh-CN" altLang="en-US" sz="1400" dirty="0" smtClean="0">
              <a:solidFill>
                <a:srgbClr val="FF0000"/>
              </a:solidFill>
            </a:endParaRPr>
          </a:p>
          <a:p>
            <a:r>
              <a:rPr lang="zh-CN" altLang="en-US" sz="1400" dirty="0" smtClean="0">
                <a:solidFill>
                  <a:srgbClr val="FF0000"/>
                </a:solidFill>
                <a:sym typeface="+mn-ea"/>
              </a:rPr>
              <a:t> </a:t>
            </a:r>
            <a:r>
              <a:rPr lang="en-US" altLang="zh-CN" sz="1400" dirty="0" smtClean="0">
                <a:solidFill>
                  <a:srgbClr val="FF0000"/>
                </a:solidFill>
                <a:sym typeface="+mn-ea"/>
              </a:rPr>
              <a:t>           2.</a:t>
            </a:r>
            <a:r>
              <a:rPr lang="zh-CN" altLang="en-US" sz="1400" dirty="0" smtClean="0">
                <a:solidFill>
                  <a:srgbClr val="FF0000"/>
                </a:solidFill>
                <a:sym typeface="+mn-ea"/>
              </a:rPr>
              <a:t>业绩成果类型包括：奖项</a:t>
            </a:r>
            <a:r>
              <a:rPr lang="en-US" altLang="en-US" sz="1400" dirty="0" smtClean="0">
                <a:solidFill>
                  <a:srgbClr val="FF0000"/>
                </a:solidFill>
                <a:sym typeface="+mn-ea"/>
              </a:rPr>
              <a:t>、</a:t>
            </a:r>
            <a:r>
              <a:rPr lang="zh-CN" altLang="en-US" sz="1400" dirty="0" smtClean="0">
                <a:solidFill>
                  <a:srgbClr val="FF0000"/>
                </a:solidFill>
                <a:sym typeface="+mn-ea"/>
              </a:rPr>
              <a:t>人才称号</a:t>
            </a:r>
            <a:r>
              <a:rPr lang="en-US" altLang="en-US" sz="1400" dirty="0" smtClean="0">
                <a:solidFill>
                  <a:srgbClr val="FF0000"/>
                </a:solidFill>
                <a:sym typeface="+mn-ea"/>
              </a:rPr>
              <a:t>、</a:t>
            </a:r>
            <a:r>
              <a:rPr lang="zh-CN" altLang="en-US" sz="1400" dirty="0" smtClean="0">
                <a:solidFill>
                  <a:srgbClr val="FF0000"/>
                </a:solidFill>
                <a:sym typeface="+mn-ea"/>
              </a:rPr>
              <a:t>专利、标准技术规范、研究成果转化、重大技术难题、填补</a:t>
            </a:r>
            <a:endParaRPr lang="en-US" altLang="zh-CN" sz="1400" dirty="0" smtClean="0">
              <a:solidFill>
                <a:srgbClr val="FF0000"/>
              </a:solidFill>
              <a:sym typeface="+mn-ea"/>
            </a:endParaRPr>
          </a:p>
          <a:p>
            <a:r>
              <a:rPr lang="zh-CN" altLang="en-US" sz="1400" dirty="0" smtClean="0">
                <a:solidFill>
                  <a:srgbClr val="FF0000"/>
                </a:solidFill>
                <a:sym typeface="+mn-ea"/>
              </a:rPr>
              <a:t>技术领域空白、竞赛。</a:t>
            </a:r>
            <a:endParaRPr lang="en-US" altLang="zh-CN" sz="1400" dirty="0" smtClean="0">
              <a:solidFill>
                <a:srgbClr val="FF0000"/>
              </a:solidFill>
              <a:sym typeface="+mn-ea"/>
            </a:endParaRPr>
          </a:p>
          <a:p>
            <a:r>
              <a:rPr lang="en-US" altLang="zh-CN" sz="1400" dirty="0" smtClean="0">
                <a:solidFill>
                  <a:srgbClr val="FF0000"/>
                </a:solidFill>
                <a:sym typeface="+mn-ea"/>
              </a:rPr>
              <a:t>            3.</a:t>
            </a:r>
            <a:r>
              <a:rPr lang="zh-CN" altLang="en-US" sz="1400" dirty="0" smtClean="0">
                <a:solidFill>
                  <a:srgbClr val="FF0000"/>
                </a:solidFill>
                <a:sym typeface="+mn-ea"/>
              </a:rPr>
              <a:t>后续展示的</a:t>
            </a:r>
            <a:r>
              <a:rPr lang="en-US" altLang="zh-CN" sz="1400" dirty="0" smtClean="0">
                <a:solidFill>
                  <a:srgbClr val="FF0000"/>
                </a:solidFill>
                <a:sym typeface="+mn-ea"/>
              </a:rPr>
              <a:t>“</a:t>
            </a:r>
            <a:r>
              <a:rPr lang="zh-CN" altLang="en-US" sz="1400" dirty="0" smtClean="0">
                <a:solidFill>
                  <a:srgbClr val="FF0000"/>
                </a:solidFill>
                <a:sym typeface="+mn-ea"/>
              </a:rPr>
              <a:t>主要业绩成果</a:t>
            </a:r>
            <a:r>
              <a:rPr lang="en-US" altLang="zh-CN" sz="1400" dirty="0" smtClean="0">
                <a:solidFill>
                  <a:srgbClr val="FF0000"/>
                </a:solidFill>
                <a:sym typeface="+mn-ea"/>
              </a:rPr>
              <a:t>”</a:t>
            </a:r>
            <a:r>
              <a:rPr lang="zh-CN" altLang="en-US" sz="1400" dirty="0" smtClean="0">
                <a:solidFill>
                  <a:srgbClr val="FF0000"/>
                </a:solidFill>
                <a:sym typeface="+mn-ea"/>
              </a:rPr>
              <a:t>须与本表格内容对应。请按重要程度择优选取三项业绩进行展示。</a:t>
            </a:r>
            <a:endParaRPr lang="en-US" altLang="zh-CN" sz="1400" dirty="0" smtClean="0">
              <a:solidFill>
                <a:srgbClr val="FF0000"/>
              </a:solidFill>
              <a:sym typeface="+mn-ea"/>
            </a:endParaRPr>
          </a:p>
          <a:p>
            <a:r>
              <a:rPr lang="en-US" altLang="zh-CN" sz="1400" dirty="0" smtClean="0">
                <a:solidFill>
                  <a:srgbClr val="FF0000"/>
                </a:solidFill>
              </a:rPr>
              <a:t>            4.</a:t>
            </a:r>
            <a:r>
              <a:rPr lang="zh-CN" altLang="en-US" sz="1400" dirty="0" smtClean="0">
                <a:solidFill>
                  <a:srgbClr val="FF0000"/>
                </a:solidFill>
              </a:rPr>
              <a:t>业绩成果与学术成果不能重复使用</a:t>
            </a:r>
            <a:endParaRPr lang="en-US" altLang="zh-CN" sz="1400" dirty="0" smtClean="0">
              <a:solidFill>
                <a:srgbClr val="FF0000"/>
              </a:solidFill>
              <a:sym typeface="+mn-ea"/>
            </a:endParaRPr>
          </a:p>
          <a:p>
            <a:endParaRPr lang="zh-CN" alt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sz="quarter" idx="1"/>
          </p:nvPr>
        </p:nvSpPr>
        <p:spPr>
          <a:xfrm>
            <a:off x="857224" y="238107"/>
            <a:ext cx="4357718" cy="41672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>
              <a:buNone/>
            </a:pPr>
            <a:r>
              <a:rPr lang="zh-CN" altLang="en-US" sz="1800" dirty="0" smtClean="0"/>
              <a:t>二、主要</a:t>
            </a:r>
            <a:r>
              <a:rPr lang="zh-CN" altLang="en-US" sz="1800" dirty="0" smtClean="0">
                <a:sym typeface="+mn-ea"/>
              </a:rPr>
              <a:t>业绩</a:t>
            </a:r>
            <a:r>
              <a:rPr lang="zh-CN" altLang="en-US" sz="1800" dirty="0" smtClean="0">
                <a:sym typeface="+mn-ea"/>
              </a:rPr>
              <a:t>成果</a:t>
            </a:r>
            <a:r>
              <a:rPr lang="zh-CN" altLang="en-US" sz="1800" dirty="0" smtClean="0"/>
              <a:t>（一）</a:t>
            </a:r>
            <a:endParaRPr lang="zh-CN" altLang="en-US" sz="1800" dirty="0"/>
          </a:p>
        </p:txBody>
      </p:sp>
      <p:sp>
        <p:nvSpPr>
          <p:cNvPr id="7" name="TextBox 6"/>
          <p:cNvSpPr txBox="1"/>
          <p:nvPr/>
        </p:nvSpPr>
        <p:spPr>
          <a:xfrm>
            <a:off x="428596" y="928674"/>
            <a:ext cx="8215370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/>
              <a:t>  名称：                                             </a:t>
            </a:r>
            <a:r>
              <a:rPr lang="zh-CN" altLang="en-US" sz="1600" dirty="0" smtClean="0">
                <a:sym typeface="+mn-ea"/>
              </a:rPr>
              <a:t>            参与情况：</a:t>
            </a:r>
            <a:r>
              <a:rPr lang="zh-CN" altLang="en-US" sz="1600" dirty="0" smtClean="0">
                <a:solidFill>
                  <a:srgbClr val="FF0000"/>
                </a:solidFill>
                <a:sym typeface="+mn-ea"/>
              </a:rPr>
              <a:t>（主持、主要负责、参与）</a:t>
            </a:r>
            <a:endParaRPr lang="en-US" altLang="zh-CN" sz="1600" dirty="0" smtClean="0">
              <a:solidFill>
                <a:srgbClr val="FF0000"/>
              </a:solidFill>
              <a:sym typeface="+mn-ea"/>
            </a:endParaRPr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>
                <a:solidFill>
                  <a:srgbClr val="0070C0"/>
                </a:solidFill>
                <a:sym typeface="+mn-ea"/>
              </a:rPr>
              <a:t>  </a:t>
            </a:r>
            <a:r>
              <a:rPr lang="en-US" altLang="zh-CN" sz="1600" dirty="0" smtClean="0">
                <a:solidFill>
                  <a:srgbClr val="0070C0"/>
                </a:solidFill>
                <a:sym typeface="+mn-ea"/>
              </a:rPr>
              <a:t> </a:t>
            </a:r>
            <a:r>
              <a:rPr lang="zh-CN" altLang="en-US" sz="1600" dirty="0" smtClean="0">
                <a:sym typeface="+mn-ea"/>
              </a:rPr>
              <a:t>来源：</a:t>
            </a:r>
            <a:r>
              <a:rPr lang="zh-CN" altLang="en-US" sz="1600" dirty="0" smtClean="0">
                <a:solidFill>
                  <a:srgbClr val="0070C0"/>
                </a:solidFill>
              </a:rPr>
              <a:t>                                                        </a:t>
            </a:r>
            <a:r>
              <a:rPr lang="zh-CN" altLang="en-US" sz="1600" dirty="0" smtClean="0"/>
              <a:t>起止时间：</a:t>
            </a:r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/>
              <a:t>主要技术介绍</a:t>
            </a:r>
            <a:r>
              <a:rPr lang="zh-CN" altLang="en-US" sz="1600" dirty="0" smtClean="0">
                <a:solidFill>
                  <a:srgbClr val="FF0000"/>
                </a:solidFill>
              </a:rPr>
              <a:t>（限</a:t>
            </a:r>
            <a:r>
              <a:rPr lang="en-US" altLang="zh-CN" sz="1600" dirty="0" smtClean="0">
                <a:solidFill>
                  <a:srgbClr val="FF0000"/>
                </a:solidFill>
              </a:rPr>
              <a:t>100</a:t>
            </a:r>
            <a:r>
              <a:rPr lang="zh-CN" altLang="en-US" sz="1600" dirty="0" smtClean="0">
                <a:solidFill>
                  <a:srgbClr val="FF0000"/>
                </a:solidFill>
              </a:rPr>
              <a:t>字以内）</a:t>
            </a:r>
            <a:r>
              <a:rPr lang="zh-CN" altLang="en-US" sz="1600" dirty="0" smtClean="0"/>
              <a:t> ：</a:t>
            </a: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/>
              <a:t>创新情况介绍</a:t>
            </a:r>
            <a:r>
              <a:rPr lang="zh-CN" altLang="en-US" sz="1600" dirty="0" smtClean="0">
                <a:solidFill>
                  <a:srgbClr val="FF0000"/>
                </a:solidFill>
              </a:rPr>
              <a:t>（限</a:t>
            </a:r>
            <a:r>
              <a:rPr lang="en-US" altLang="zh-CN" sz="1600" dirty="0" smtClean="0">
                <a:solidFill>
                  <a:srgbClr val="FF0000"/>
                </a:solidFill>
              </a:rPr>
              <a:t>100</a:t>
            </a:r>
            <a:r>
              <a:rPr lang="zh-CN" altLang="en-US" sz="1600" dirty="0" smtClean="0">
                <a:solidFill>
                  <a:srgbClr val="FF0000"/>
                </a:solidFill>
              </a:rPr>
              <a:t>字以内）</a:t>
            </a:r>
            <a:r>
              <a:rPr lang="zh-CN" altLang="en-US" sz="1600" dirty="0" smtClean="0"/>
              <a:t> ：</a:t>
            </a: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</a:pPr>
            <a:endParaRPr lang="en-US" altLang="zh-CN" dirty="0" smtClean="0"/>
          </a:p>
          <a:p>
            <a:r>
              <a:rPr lang="en-US" altLang="zh-CN" dirty="0" smtClean="0"/>
              <a:t>        </a:t>
            </a:r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sz="quarter" idx="1"/>
          </p:nvPr>
        </p:nvSpPr>
        <p:spPr>
          <a:xfrm>
            <a:off x="857224" y="238107"/>
            <a:ext cx="4357718" cy="41672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>
              <a:buNone/>
            </a:pPr>
            <a:r>
              <a:rPr lang="zh-CN" altLang="en-US" sz="1800" dirty="0" smtClean="0"/>
              <a:t>二、主要业绩</a:t>
            </a:r>
            <a:r>
              <a:rPr lang="zh-CN" altLang="en-US" sz="1800" dirty="0" smtClean="0"/>
              <a:t>成果（二）</a:t>
            </a:r>
            <a:endParaRPr lang="zh-CN" altLang="en-US" sz="1800" dirty="0"/>
          </a:p>
        </p:txBody>
      </p:sp>
      <p:sp>
        <p:nvSpPr>
          <p:cNvPr id="7" name="TextBox 6"/>
          <p:cNvSpPr txBox="1"/>
          <p:nvPr/>
        </p:nvSpPr>
        <p:spPr>
          <a:xfrm>
            <a:off x="357158" y="1000112"/>
            <a:ext cx="7743892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/>
              <a:t>  名称：                                             </a:t>
            </a:r>
            <a:r>
              <a:rPr lang="zh-CN" altLang="en-US" sz="1600" dirty="0" smtClean="0">
                <a:sym typeface="+mn-ea"/>
              </a:rPr>
              <a:t>                      参与情况：</a:t>
            </a:r>
            <a:r>
              <a:rPr lang="zh-CN" altLang="en-US" sz="1600" dirty="0" smtClean="0">
                <a:solidFill>
                  <a:srgbClr val="FF0000"/>
                </a:solidFill>
                <a:sym typeface="+mn-ea"/>
              </a:rPr>
              <a:t>（主持、主要负责、参与）</a:t>
            </a:r>
            <a:endParaRPr lang="en-US" altLang="zh-CN" sz="1600" dirty="0" smtClean="0">
              <a:solidFill>
                <a:srgbClr val="FF0000"/>
              </a:solidFill>
              <a:sym typeface="+mn-ea"/>
            </a:endParaRPr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>
                <a:solidFill>
                  <a:srgbClr val="0070C0"/>
                </a:solidFill>
                <a:sym typeface="+mn-ea"/>
              </a:rPr>
              <a:t>  </a:t>
            </a:r>
            <a:r>
              <a:rPr lang="en-US" altLang="zh-CN" sz="1600" dirty="0" smtClean="0">
                <a:solidFill>
                  <a:srgbClr val="0070C0"/>
                </a:solidFill>
                <a:sym typeface="+mn-ea"/>
              </a:rPr>
              <a:t> </a:t>
            </a:r>
            <a:r>
              <a:rPr lang="zh-CN" altLang="en-US" sz="1600" dirty="0" smtClean="0">
                <a:sym typeface="+mn-ea"/>
              </a:rPr>
              <a:t>来源：</a:t>
            </a:r>
            <a:r>
              <a:rPr lang="zh-CN" altLang="en-US" sz="1600" dirty="0" smtClean="0">
                <a:solidFill>
                  <a:srgbClr val="0070C0"/>
                </a:solidFill>
              </a:rPr>
              <a:t>                                                                   </a:t>
            </a:r>
            <a:r>
              <a:rPr lang="zh-CN" altLang="en-US" sz="1600" dirty="0" smtClean="0"/>
              <a:t>起止时间：</a:t>
            </a:r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/>
              <a:t>主要技术介绍</a:t>
            </a:r>
            <a:r>
              <a:rPr lang="zh-CN" altLang="en-US" sz="1600" dirty="0" smtClean="0">
                <a:solidFill>
                  <a:srgbClr val="FF0000"/>
                </a:solidFill>
              </a:rPr>
              <a:t>（限</a:t>
            </a:r>
            <a:r>
              <a:rPr lang="en-US" altLang="zh-CN" sz="1600" dirty="0" smtClean="0">
                <a:solidFill>
                  <a:srgbClr val="FF0000"/>
                </a:solidFill>
              </a:rPr>
              <a:t>100</a:t>
            </a:r>
            <a:r>
              <a:rPr lang="zh-CN" altLang="en-US" sz="1600" dirty="0" smtClean="0">
                <a:solidFill>
                  <a:srgbClr val="FF0000"/>
                </a:solidFill>
              </a:rPr>
              <a:t>字以内）</a:t>
            </a:r>
            <a:r>
              <a:rPr lang="zh-CN" altLang="en-US" sz="1600" dirty="0" smtClean="0"/>
              <a:t> ：</a:t>
            </a: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/>
              <a:t>创新情况介绍</a:t>
            </a:r>
            <a:r>
              <a:rPr lang="zh-CN" altLang="en-US" sz="1600" dirty="0" smtClean="0">
                <a:solidFill>
                  <a:srgbClr val="FF0000"/>
                </a:solidFill>
              </a:rPr>
              <a:t>（限</a:t>
            </a:r>
            <a:r>
              <a:rPr lang="en-US" altLang="zh-CN" sz="1600" dirty="0" smtClean="0">
                <a:solidFill>
                  <a:srgbClr val="FF0000"/>
                </a:solidFill>
              </a:rPr>
              <a:t>100</a:t>
            </a:r>
            <a:r>
              <a:rPr lang="zh-CN" altLang="en-US" sz="1600" dirty="0" smtClean="0">
                <a:solidFill>
                  <a:srgbClr val="FF0000"/>
                </a:solidFill>
              </a:rPr>
              <a:t>字以内）</a:t>
            </a:r>
            <a:r>
              <a:rPr lang="zh-CN" altLang="en-US" sz="1600" dirty="0" smtClean="0"/>
              <a:t> ：</a:t>
            </a: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endParaRPr lang="en-US" altLang="zh-CN" sz="1600" dirty="0" smtClean="0"/>
          </a:p>
          <a:p>
            <a:r>
              <a:rPr lang="en-US" altLang="zh-CN" dirty="0" smtClean="0"/>
              <a:t>        </a:t>
            </a:r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sz="quarter" idx="1"/>
          </p:nvPr>
        </p:nvSpPr>
        <p:spPr>
          <a:xfrm>
            <a:off x="857224" y="238107"/>
            <a:ext cx="4357718" cy="41672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>
              <a:buNone/>
            </a:pPr>
            <a:r>
              <a:rPr lang="zh-CN" altLang="en-US" sz="1800" dirty="0" smtClean="0"/>
              <a:t>二、主要业绩</a:t>
            </a:r>
            <a:r>
              <a:rPr lang="zh-CN" altLang="en-US" sz="1800" dirty="0" smtClean="0"/>
              <a:t>成果（三）</a:t>
            </a:r>
            <a:endParaRPr lang="zh-CN" altLang="en-US" sz="1800" dirty="0"/>
          </a:p>
        </p:txBody>
      </p:sp>
      <p:sp>
        <p:nvSpPr>
          <p:cNvPr id="7" name="TextBox 6"/>
          <p:cNvSpPr txBox="1"/>
          <p:nvPr/>
        </p:nvSpPr>
        <p:spPr>
          <a:xfrm>
            <a:off x="500034" y="1190614"/>
            <a:ext cx="8072494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/>
              <a:t>  名称：                                                                     </a:t>
            </a:r>
            <a:r>
              <a:rPr lang="zh-CN" altLang="en-US" sz="1600" dirty="0" smtClean="0">
                <a:sym typeface="+mn-ea"/>
              </a:rPr>
              <a:t> 参与情况：</a:t>
            </a:r>
            <a:r>
              <a:rPr lang="zh-CN" altLang="en-US" sz="1600" dirty="0" smtClean="0">
                <a:solidFill>
                  <a:srgbClr val="FF0000"/>
                </a:solidFill>
                <a:sym typeface="+mn-ea"/>
              </a:rPr>
              <a:t>（主持、主要负责、参与）</a:t>
            </a:r>
            <a:endParaRPr lang="en-US" altLang="zh-CN" sz="1600" dirty="0" smtClean="0">
              <a:solidFill>
                <a:srgbClr val="FF0000"/>
              </a:solidFill>
              <a:sym typeface="+mn-ea"/>
            </a:endParaRPr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>
                <a:solidFill>
                  <a:srgbClr val="0070C0"/>
                </a:solidFill>
                <a:sym typeface="+mn-ea"/>
              </a:rPr>
              <a:t>  </a:t>
            </a:r>
            <a:r>
              <a:rPr lang="en-US" altLang="zh-CN" sz="1600" dirty="0" smtClean="0">
                <a:solidFill>
                  <a:srgbClr val="0070C0"/>
                </a:solidFill>
                <a:sym typeface="+mn-ea"/>
              </a:rPr>
              <a:t> </a:t>
            </a:r>
            <a:r>
              <a:rPr lang="zh-CN" altLang="en-US" sz="1600" dirty="0" smtClean="0">
                <a:sym typeface="+mn-ea"/>
              </a:rPr>
              <a:t>来源：</a:t>
            </a:r>
            <a:r>
              <a:rPr lang="zh-CN" altLang="en-US" sz="1600" dirty="0" smtClean="0">
                <a:solidFill>
                  <a:srgbClr val="0070C0"/>
                </a:solidFill>
              </a:rPr>
              <a:t>                                                                     </a:t>
            </a:r>
            <a:r>
              <a:rPr lang="zh-CN" altLang="en-US" sz="1600" dirty="0" smtClean="0"/>
              <a:t>起止时间：</a:t>
            </a:r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/>
              <a:t>主要技术介绍</a:t>
            </a:r>
            <a:r>
              <a:rPr lang="zh-CN" altLang="en-US" sz="1600" dirty="0" smtClean="0">
                <a:solidFill>
                  <a:srgbClr val="FF0000"/>
                </a:solidFill>
              </a:rPr>
              <a:t>（限</a:t>
            </a:r>
            <a:r>
              <a:rPr lang="en-US" altLang="zh-CN" sz="1600" dirty="0" smtClean="0">
                <a:solidFill>
                  <a:srgbClr val="FF0000"/>
                </a:solidFill>
              </a:rPr>
              <a:t>100</a:t>
            </a:r>
            <a:r>
              <a:rPr lang="zh-CN" altLang="en-US" sz="1600" dirty="0" smtClean="0">
                <a:solidFill>
                  <a:srgbClr val="FF0000"/>
                </a:solidFill>
              </a:rPr>
              <a:t>字以内）</a:t>
            </a:r>
            <a:r>
              <a:rPr lang="zh-CN" altLang="en-US" sz="1600" dirty="0" smtClean="0"/>
              <a:t> ：</a:t>
            </a: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endParaRPr lang="en-US" altLang="zh-CN" sz="1600" dirty="0" smtClean="0"/>
          </a:p>
          <a:p>
            <a:pPr>
              <a:spcAft>
                <a:spcPts val="1800"/>
              </a:spcAft>
              <a:buClr>
                <a:srgbClr val="00B0F0"/>
              </a:buClr>
              <a:buFont typeface="Wingdings" panose="05000000000000000000" pitchFamily="2" charset="2"/>
              <a:buChar char="u"/>
            </a:pPr>
            <a:r>
              <a:rPr lang="zh-CN" altLang="en-US" sz="1600" dirty="0" smtClean="0"/>
              <a:t>创新情况介绍</a:t>
            </a:r>
            <a:r>
              <a:rPr lang="zh-CN" altLang="en-US" sz="1600" dirty="0" smtClean="0">
                <a:solidFill>
                  <a:srgbClr val="FF0000"/>
                </a:solidFill>
              </a:rPr>
              <a:t>（限</a:t>
            </a:r>
            <a:r>
              <a:rPr lang="en-US" altLang="zh-CN" sz="1600" dirty="0" smtClean="0">
                <a:solidFill>
                  <a:srgbClr val="FF0000"/>
                </a:solidFill>
              </a:rPr>
              <a:t>100</a:t>
            </a:r>
            <a:r>
              <a:rPr lang="zh-CN" altLang="en-US" sz="1600" dirty="0" smtClean="0">
                <a:solidFill>
                  <a:srgbClr val="FF0000"/>
                </a:solidFill>
              </a:rPr>
              <a:t>字以内）</a:t>
            </a:r>
            <a:r>
              <a:rPr lang="zh-CN" altLang="en-US" sz="1600" dirty="0" smtClean="0"/>
              <a:t> ：</a:t>
            </a:r>
            <a:endParaRPr lang="en-US" altLang="zh-CN" sz="1600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sz="quarter" idx="1"/>
          </p:nvPr>
        </p:nvSpPr>
        <p:spPr>
          <a:xfrm>
            <a:off x="857224" y="238107"/>
            <a:ext cx="4357718" cy="41672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>
              <a:buNone/>
            </a:pPr>
            <a:r>
              <a:rPr lang="zh-CN" altLang="en-US" sz="1800" dirty="0" smtClean="0"/>
              <a:t>三、</a:t>
            </a:r>
            <a:r>
              <a:rPr lang="zh-CN" altLang="en-US" sz="1800" dirty="0" smtClean="0">
                <a:sym typeface="+mn-ea"/>
              </a:rPr>
              <a:t>任</a:t>
            </a:r>
            <a:r>
              <a:rPr lang="zh-CN" altLang="en-US" sz="1800" dirty="0" smtClean="0">
                <a:sym typeface="+mn-ea"/>
              </a:rPr>
              <a:t>现职</a:t>
            </a:r>
            <a:r>
              <a:rPr lang="zh-CN" altLang="en-US" sz="1800" dirty="0" smtClean="0"/>
              <a:t>以来主要</a:t>
            </a:r>
            <a:r>
              <a:rPr lang="zh-CN" altLang="en-US" sz="1800" dirty="0" smtClean="0">
                <a:sym typeface="+mn-ea"/>
              </a:rPr>
              <a:t>学术成果</a:t>
            </a:r>
            <a:r>
              <a:rPr lang="zh-CN" altLang="en-US" sz="1800" dirty="0" smtClean="0"/>
              <a:t>（</a:t>
            </a:r>
            <a:r>
              <a:rPr lang="en-US" altLang="zh-CN" sz="1800" dirty="0" smtClean="0"/>
              <a:t>1-4</a:t>
            </a:r>
            <a:r>
              <a:rPr lang="zh-CN" altLang="en-US" sz="1800" dirty="0" smtClean="0"/>
              <a:t>项）</a:t>
            </a:r>
            <a:endParaRPr lang="zh-CN" altLang="en-US" sz="1800" dirty="0"/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214283" y="1131081"/>
          <a:ext cx="8715434" cy="30585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2897"/>
                <a:gridCol w="680225"/>
                <a:gridCol w="2684482"/>
                <a:gridCol w="551723"/>
                <a:gridCol w="1048049"/>
                <a:gridCol w="1930644"/>
                <a:gridCol w="827414"/>
              </a:tblGrid>
              <a:tr h="468923">
                <a:tc>
                  <a:txBody>
                    <a:bodyPr/>
                    <a:lstStyle/>
                    <a:p>
                      <a:pPr indent="0" algn="ctr" fontAlgn="auto"/>
                      <a:r>
                        <a:rPr lang="zh-CN" altLang="en-US" sz="1200" dirty="0" smtClean="0"/>
                        <a:t> 成果类型</a:t>
                      </a: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r>
                        <a:rPr lang="zh-CN" altLang="en-US" sz="1200" dirty="0" smtClean="0"/>
                        <a:t>序号</a:t>
                      </a: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marR="0" indent="0" algn="ctr" defTabSz="1069975" rtl="0" fontAlgn="auto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200" dirty="0" smtClean="0"/>
                        <a:t>名称</a:t>
                      </a:r>
                    </a:p>
                    <a:p>
                      <a:pPr marR="0" indent="0" algn="ctr" defTabSz="1069975" rtl="0" fontAlgn="auto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marR="0" indent="0" algn="ctr" defTabSz="1069975" rtl="0" fontAlgn="auto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200" dirty="0" smtClean="0"/>
                        <a:t>排名</a:t>
                      </a:r>
                    </a:p>
                    <a:p>
                      <a:pPr marR="0" indent="0" algn="ctr" defTabSz="1069975" rtl="0" fontAlgn="auto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marL="0" indent="0" algn="ctr" defTabSz="1069975" rtl="0" eaLnBrk="1" fontAlgn="auto" latinLnBrk="0" hangingPunct="1"/>
                      <a:r>
                        <a:rPr lang="zh-CN" altLang="en-US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公开</a:t>
                      </a:r>
                      <a:r>
                        <a:rPr lang="en-US" altLang="zh-CN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zh-CN" altLang="en-US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发表时间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r>
                        <a:rPr lang="zh-CN" altLang="en-US" sz="1200" dirty="0" smtClean="0">
                          <a:solidFill>
                            <a:schemeClr val="bg1"/>
                          </a:solidFill>
                        </a:rPr>
                        <a:t>期刊名</a:t>
                      </a:r>
                      <a:r>
                        <a:rPr lang="en-US" altLang="zh-CN" sz="1200" dirty="0" smtClean="0">
                          <a:solidFill>
                            <a:schemeClr val="bg1"/>
                          </a:solidFill>
                        </a:rPr>
                        <a:t>/</a:t>
                      </a:r>
                      <a:r>
                        <a:rPr lang="zh-CN" altLang="en-US" sz="1200" dirty="0" smtClean="0">
                          <a:solidFill>
                            <a:schemeClr val="bg1"/>
                          </a:solidFill>
                        </a:rPr>
                        <a:t>出版社</a:t>
                      </a:r>
                      <a:endParaRPr lang="zh-CN" alt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r>
                        <a:rPr lang="zh-CN" altLang="en-US" sz="1200" dirty="0" smtClean="0"/>
                        <a:t>备注</a:t>
                      </a:r>
                      <a:endParaRPr lang="zh-CN" altLang="en-US" sz="1200" dirty="0"/>
                    </a:p>
                  </a:txBody>
                  <a:tcPr marT="38100" marB="38100"/>
                </a:tc>
              </a:tr>
              <a:tr h="246815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000" b="1" dirty="0" smtClean="0"/>
                        <a:t>著作（专著、译著）类</a:t>
                      </a:r>
                      <a:endParaRPr lang="en-US" altLang="zh-CN" sz="1000" b="1" dirty="0" smtClean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r>
                        <a:rPr lang="en-US" altLang="zh-CN" sz="1000" dirty="0" smtClean="0"/>
                        <a:t>1</a:t>
                      </a:r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</a:tr>
              <a:tr h="296301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 fontAlgn="auto"/>
                      <a:r>
                        <a:rPr lang="en-US" altLang="zh-CN" sz="1000" dirty="0" smtClean="0"/>
                        <a:t>2</a:t>
                      </a:r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</a:tr>
              <a:tr h="246815">
                <a:tc rowSpan="2">
                  <a:txBody>
                    <a:bodyPr/>
                    <a:lstStyle/>
                    <a:p>
                      <a:pPr indent="0" algn="ctr" fontAlgn="auto"/>
                      <a:endParaRPr lang="en-US" altLang="zh-CN" sz="1000" b="1" dirty="0" smtClean="0"/>
                    </a:p>
                    <a:p>
                      <a:pPr indent="0" algn="ctr" fontAlgn="auto"/>
                      <a:r>
                        <a:rPr lang="zh-CN" altLang="en-US" sz="1000" b="1" dirty="0" smtClean="0"/>
                        <a:t>国家</a:t>
                      </a:r>
                      <a:r>
                        <a:rPr lang="zh-CN" altLang="en-US" sz="1000" b="1" dirty="0" smtClean="0"/>
                        <a:t>核心期刊</a:t>
                      </a:r>
                      <a:endParaRPr lang="en-US" altLang="zh-CN" sz="1000" b="1" dirty="0" smtClean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r>
                        <a:rPr lang="en-US" altLang="zh-CN" sz="1000" dirty="0" smtClean="0"/>
                        <a:t>1</a:t>
                      </a:r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</a:tr>
              <a:tr h="24681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 fontAlgn="auto"/>
                      <a:r>
                        <a:rPr lang="en-US" altLang="zh-CN" sz="1000" dirty="0" smtClean="0"/>
                        <a:t>2</a:t>
                      </a:r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</a:tr>
              <a:tr h="246815">
                <a:tc rowSpan="2">
                  <a:txBody>
                    <a:bodyPr/>
                    <a:lstStyle/>
                    <a:p>
                      <a:pPr indent="0" algn="ctr" fontAlgn="auto"/>
                      <a:endParaRPr lang="en-US" altLang="zh-CN" sz="1000" b="1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000" b="1" dirty="0" smtClean="0"/>
                        <a:t>专业</a:t>
                      </a:r>
                      <a:r>
                        <a:rPr lang="zh-CN" altLang="en-US" sz="1000" b="1" dirty="0" smtClean="0"/>
                        <a:t>刊物类</a:t>
                      </a:r>
                    </a:p>
                    <a:p>
                      <a:pPr indent="0" algn="ctr" fontAlgn="auto"/>
                      <a:endParaRPr lang="en-US" altLang="zh-CN" sz="1000" b="1" dirty="0" smtClean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r>
                        <a:rPr lang="en-US" altLang="zh-CN" sz="1000" dirty="0" smtClean="0"/>
                        <a:t>1</a:t>
                      </a:r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</a:tr>
              <a:tr h="259687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 fontAlgn="auto"/>
                      <a:r>
                        <a:rPr lang="en-US" altLang="zh-CN" sz="1000" dirty="0" smtClean="0"/>
                        <a:t>2</a:t>
                      </a:r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</a:tr>
              <a:tr h="246815">
                <a:tc rowSpan="4">
                  <a:txBody>
                    <a:bodyPr/>
                    <a:lstStyle/>
                    <a:p>
                      <a:pPr indent="0" algn="ctr" fontAlgn="auto"/>
                      <a:endParaRPr lang="en-US" altLang="zh-CN" sz="1000" b="1" dirty="0" smtClean="0"/>
                    </a:p>
                    <a:p>
                      <a:pPr indent="0" algn="ctr" fontAlgn="auto"/>
                      <a:endParaRPr lang="en-US" altLang="zh-CN" sz="1000" b="1" dirty="0" smtClean="0"/>
                    </a:p>
                    <a:p>
                      <a:pPr indent="0" algn="ctr" fontAlgn="auto"/>
                      <a:r>
                        <a:rPr lang="zh-CN" altLang="en-US" sz="1000" b="1" dirty="0" smtClean="0"/>
                        <a:t>标准、报告类</a:t>
                      </a:r>
                      <a:endParaRPr lang="en-US" altLang="zh-CN" sz="1000" b="1" dirty="0" smtClean="0"/>
                    </a:p>
                    <a:p>
                      <a:pPr indent="0" algn="ctr" fontAlgn="auto"/>
                      <a:r>
                        <a:rPr lang="en-US" altLang="zh-CN" sz="1000" b="1" dirty="0" smtClean="0"/>
                        <a:t>  </a:t>
                      </a:r>
                      <a:endParaRPr lang="zh-CN" altLang="en-US" sz="10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r>
                        <a:rPr lang="en-US" altLang="zh-CN" sz="1000" dirty="0" smtClean="0"/>
                        <a:t>1</a:t>
                      </a:r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</a:tr>
              <a:tr h="24681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 fontAlgn="auto"/>
                      <a:r>
                        <a:rPr lang="en-US" altLang="zh-CN" sz="1000" dirty="0" smtClean="0"/>
                        <a:t>2</a:t>
                      </a:r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</a:tr>
              <a:tr h="24681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 fontAlgn="auto"/>
                      <a:r>
                        <a:rPr lang="en-US" altLang="zh-CN" sz="1000" dirty="0" smtClean="0"/>
                        <a:t>3</a:t>
                      </a:r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</a:tr>
              <a:tr h="278988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 fontAlgn="auto"/>
                      <a:r>
                        <a:rPr lang="en-US" altLang="zh-CN" sz="1000" dirty="0" smtClean="0"/>
                        <a:t>4</a:t>
                      </a:r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indent="0" algn="ctr" fontAlgn="auto"/>
                      <a:endParaRPr lang="zh-CN" altLang="en-US" sz="1000" dirty="0"/>
                    </a:p>
                  </a:txBody>
                  <a:tcPr marT="38100" marB="38100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42844" y="4429136"/>
            <a:ext cx="900115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 smtClean="0">
                <a:solidFill>
                  <a:srgbClr val="FF0000"/>
                </a:solidFill>
              </a:rPr>
              <a:t>注：</a:t>
            </a:r>
            <a:r>
              <a:rPr lang="en-US" altLang="zh-CN" sz="1400" dirty="0" smtClean="0">
                <a:solidFill>
                  <a:srgbClr val="FF0000"/>
                </a:solidFill>
              </a:rPr>
              <a:t> 1.</a:t>
            </a:r>
            <a:r>
              <a:rPr lang="zh-CN" altLang="en-US" sz="1400" dirty="0" smtClean="0">
                <a:solidFill>
                  <a:srgbClr val="FF0000"/>
                </a:solidFill>
              </a:rPr>
              <a:t>此表格不可增减，不涉及部分填“无”。</a:t>
            </a:r>
          </a:p>
          <a:p>
            <a:r>
              <a:rPr lang="zh-CN" altLang="en-US" sz="1400" dirty="0" smtClean="0">
                <a:solidFill>
                  <a:srgbClr val="FF0000"/>
                </a:solidFill>
              </a:rPr>
              <a:t> </a:t>
            </a:r>
            <a:r>
              <a:rPr lang="en-US" altLang="zh-CN" sz="1400" dirty="0" smtClean="0">
                <a:solidFill>
                  <a:srgbClr val="FF0000"/>
                </a:solidFill>
              </a:rPr>
              <a:t>          2.</a:t>
            </a:r>
            <a:r>
              <a:rPr lang="zh-CN" altLang="en-US" sz="1400" dirty="0" smtClean="0">
                <a:solidFill>
                  <a:srgbClr val="FF0000"/>
                </a:solidFill>
              </a:rPr>
              <a:t>“标准、报告类”包括：行业标准、技术鉴定报告、技术创新成果报告、技术可行性论证报告等。</a:t>
            </a:r>
          </a:p>
          <a:p>
            <a:r>
              <a:rPr lang="en-US" altLang="zh-CN" sz="1400" dirty="0" smtClean="0">
                <a:solidFill>
                  <a:srgbClr val="FF0000"/>
                </a:solidFill>
              </a:rPr>
              <a:t>           3.</a:t>
            </a:r>
            <a:r>
              <a:rPr lang="zh-CN" altLang="en-US" sz="1400" dirty="0" smtClean="0">
                <a:solidFill>
                  <a:srgbClr val="FF0000"/>
                </a:solidFill>
              </a:rPr>
              <a:t>后续展示的“</a:t>
            </a:r>
            <a:r>
              <a:rPr lang="zh-CN" altLang="en-US" sz="1400" dirty="0" smtClean="0">
                <a:solidFill>
                  <a:srgbClr val="FF0000"/>
                </a:solidFill>
                <a:sym typeface="+mn-ea"/>
              </a:rPr>
              <a:t>任现职以来主要学术成果</a:t>
            </a:r>
            <a:r>
              <a:rPr lang="zh-CN" altLang="en-US" sz="1400" dirty="0" smtClean="0">
                <a:solidFill>
                  <a:srgbClr val="FF0000"/>
                </a:solidFill>
              </a:rPr>
              <a:t>”</a:t>
            </a:r>
            <a:r>
              <a:rPr lang="zh-CN" altLang="en-US" sz="1400" dirty="0" smtClean="0">
                <a:solidFill>
                  <a:srgbClr val="FF0000"/>
                </a:solidFill>
                <a:sym typeface="+mn-ea"/>
              </a:rPr>
              <a:t>须</a:t>
            </a:r>
            <a:r>
              <a:rPr lang="zh-CN" altLang="en-US" sz="1400" dirty="0" smtClean="0">
                <a:solidFill>
                  <a:srgbClr val="FF0000"/>
                </a:solidFill>
              </a:rPr>
              <a:t>与本表格内容对应。</a:t>
            </a:r>
            <a:r>
              <a:rPr lang="zh-CN" altLang="en-US" sz="1400" dirty="0" smtClean="0">
                <a:solidFill>
                  <a:srgbClr val="FF0000"/>
                </a:solidFill>
                <a:sym typeface="+mn-ea"/>
              </a:rPr>
              <a:t>请根据个人申报情况选取</a:t>
            </a:r>
            <a:r>
              <a:rPr lang="en-US" altLang="zh-CN" sz="1400" dirty="0" smtClean="0">
                <a:solidFill>
                  <a:srgbClr val="FF0000"/>
                </a:solidFill>
                <a:sym typeface="+mn-ea"/>
              </a:rPr>
              <a:t>1-4</a:t>
            </a:r>
            <a:r>
              <a:rPr lang="zh-CN" altLang="en-US" sz="1400" dirty="0" smtClean="0">
                <a:solidFill>
                  <a:srgbClr val="FF0000"/>
                </a:solidFill>
                <a:sym typeface="+mn-ea"/>
              </a:rPr>
              <a:t>项进行展示。</a:t>
            </a:r>
            <a:endParaRPr lang="en-US" altLang="zh-CN" sz="1600" dirty="0" smtClean="0">
              <a:solidFill>
                <a:srgbClr val="FF0000"/>
              </a:solidFill>
            </a:endParaRPr>
          </a:p>
          <a:p>
            <a:r>
              <a:rPr lang="en-US" altLang="zh-CN" sz="1400" dirty="0" smtClean="0">
                <a:solidFill>
                  <a:srgbClr val="FF0000"/>
                </a:solidFill>
              </a:rPr>
              <a:t>           4.</a:t>
            </a:r>
            <a:r>
              <a:rPr lang="zh-CN" altLang="en-US" sz="1400" dirty="0" smtClean="0">
                <a:solidFill>
                  <a:srgbClr val="FF0000"/>
                </a:solidFill>
              </a:rPr>
              <a:t>学术成果与业绩成果不能重复使用。</a:t>
            </a:r>
            <a:endParaRPr lang="zh-CN" alt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77ee6798-ab68-4e3e-9593-ea60944d6397"/>
  <p:tag name="COMMONDATA" val="eyJoZGlkIjoiYzRkNzYwYmMxYzM0YTE5MGM3NjljOTdkNTU5MzIxNDQ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3505b9fe-b09e-4f76-bb88-d64de9b41a56}"/>
  <p:tag name="TABLE_ENDDRAG_ORIGIN_RECT" val="646*278"/>
  <p:tag name="TABLE_ENDDRAG_RECT" val="50*79*646*27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c8a653c2-f4ee-4079-b3a8-7fa3e699b516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c3d68d17-ece0-4d5f-8f72-53aecddc72f5}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平衡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平衡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平衡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196</TotalTime>
  <Words>954</Words>
  <Application>WPS 演示</Application>
  <PresentationFormat>全屏显示(16:10)</PresentationFormat>
  <Paragraphs>180</Paragraphs>
  <Slides>16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17" baseType="lpstr">
      <vt:lpstr>平衡</vt:lpstr>
      <vt:lpstr>2025年度信息与通信工程专业 正高级职称评审 答辩展示文稿 </vt:lpstr>
      <vt:lpstr>注意事项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信息与通信工程专业高级职称评审 答辩演示文稿 </dc:title>
  <dc:creator>qyh</dc:creator>
  <cp:lastModifiedBy>qyh</cp:lastModifiedBy>
  <cp:revision>48</cp:revision>
  <dcterms:created xsi:type="dcterms:W3CDTF">2023-02-09T07:37:00Z</dcterms:created>
  <dcterms:modified xsi:type="dcterms:W3CDTF">2026-01-12T02:18:12Z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C890DDAF850A4AA5AAF11E397703D3DA_12</vt:lpwstr>
  </property>
  <property fmtid="{D5CDD505-2E9C-101B-9397-08002B2CF9AE}" pid="3" name="KSOProductBuildVer">
    <vt:lpwstr>2052-12.1.0.16929</vt:lpwstr>
  </property>
</Properties>
</file>