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715000" type="screen16x1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2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970" y="-67"/>
      </p:cViewPr>
      <p:guideLst>
        <p:guide orient="horz" pos="1802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120" y="1143000"/>
            <a:ext cx="493776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58130"/>
            <a:ext cx="9013372" cy="557683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3335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2" y="1207753"/>
            <a:ext cx="9021537" cy="127279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2" y="1163934"/>
            <a:ext cx="9021537" cy="10048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2" y="2480541"/>
            <a:ext cx="9021537" cy="9211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254942"/>
            <a:ext cx="8229600" cy="122502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11680" cy="4876271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28867"/>
            <a:ext cx="5562600" cy="487627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206500"/>
            <a:ext cx="7772400" cy="3810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58130"/>
            <a:ext cx="9013372" cy="557683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793750"/>
            <a:ext cx="7772400" cy="1135063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23282"/>
            <a:ext cx="7772400" cy="1115218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5143500"/>
            <a:ext cx="4000500" cy="381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3" y="1980692"/>
            <a:ext cx="9013515" cy="76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7" y="1951230"/>
            <a:ext cx="9013781" cy="3809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7" y="2057400"/>
            <a:ext cx="9014621" cy="381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5173980"/>
            <a:ext cx="457200" cy="3810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206500"/>
            <a:ext cx="3749040" cy="3810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206500"/>
            <a:ext cx="3749040" cy="3810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27542"/>
            <a:ext cx="7772400" cy="9525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206500"/>
            <a:ext cx="3733800" cy="635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206500"/>
            <a:ext cx="3733800" cy="635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1873250"/>
            <a:ext cx="3733800" cy="32385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1873250"/>
            <a:ext cx="3733800" cy="32385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58129"/>
            <a:ext cx="9013372" cy="557784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27542"/>
            <a:ext cx="7772400" cy="9525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333500"/>
            <a:ext cx="1905000" cy="37465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333500"/>
            <a:ext cx="5715000" cy="37465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083792"/>
            <a:ext cx="7315200" cy="435240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4538188"/>
            <a:ext cx="7315200" cy="5715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5143500"/>
            <a:ext cx="3886200" cy="381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5173980"/>
            <a:ext cx="457200" cy="3810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3902963"/>
            <a:ext cx="9006840" cy="76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9" y="3875396"/>
            <a:ext cx="9006639" cy="3809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1" y="3977687"/>
            <a:ext cx="9006637" cy="40673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9" y="55563"/>
            <a:ext cx="9001873" cy="381793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58129"/>
            <a:ext cx="9013372" cy="557784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28865"/>
            <a:ext cx="7772400" cy="9525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206500"/>
            <a:ext cx="7772400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5159375"/>
            <a:ext cx="2476500" cy="396875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2024/8/15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5143500"/>
            <a:ext cx="3962400" cy="3810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5175250"/>
            <a:ext cx="457200" cy="3810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>
            <a:spLocks noGrp="1"/>
          </p:cNvSpPr>
          <p:nvPr>
            <p:ph type="subTitle" idx="1"/>
          </p:nvPr>
        </p:nvSpPr>
        <p:spPr>
          <a:xfrm>
            <a:off x="571472" y="2738437"/>
            <a:ext cx="7815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latin typeface="+mn-ea"/>
              </a:rPr>
              <a:t>XXX</a:t>
            </a:r>
            <a:r>
              <a:rPr lang="zh-CN" altLang="en-US" sz="3600" dirty="0" smtClean="0">
                <a:latin typeface="+mn-ea"/>
              </a:rPr>
              <a:t>公司</a:t>
            </a:r>
            <a:endParaRPr lang="zh-CN" altLang="en-US" sz="3600" dirty="0">
              <a:latin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488272"/>
            <a:ext cx="7772400" cy="1190634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3600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微软雅黑" panose="020B0503020204020204" pitchFamily="34" charset="-122"/>
              </a:rPr>
              <a:t>信息与通信工程专业高级职称评审</a:t>
            </a:r>
            <a:br>
              <a:rPr lang="zh-CN" altLang="en-US" sz="3600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微软雅黑" panose="020B0503020204020204" pitchFamily="34" charset="-122"/>
              </a:rPr>
            </a:br>
            <a:r>
              <a:rPr lang="zh-CN" altLang="en-US" sz="3600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微软雅黑" panose="020B0503020204020204" pitchFamily="34" charset="-122"/>
              </a:rPr>
              <a:t>答辩展示文稿</a:t>
            </a:r>
            <a:r>
              <a:rPr lang="zh-CN" altLang="en-US" spc="6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/>
            </a:r>
            <a:br>
              <a:rPr lang="zh-CN" altLang="en-US" spc="6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</a:br>
            <a:endParaRPr lang="zh-CN" altLang="en-US" dirty="0"/>
          </a:p>
        </p:txBody>
      </p:sp>
      <p:sp>
        <p:nvSpPr>
          <p:cNvPr id="5" name="文本框 2"/>
          <p:cNvSpPr txBox="1"/>
          <p:nvPr/>
        </p:nvSpPr>
        <p:spPr>
          <a:xfrm>
            <a:off x="1928795" y="3512349"/>
            <a:ext cx="550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latin typeface="+mn-ea"/>
              </a:rPr>
              <a:t>申报人姓名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9742" y="4405323"/>
            <a:ext cx="2345055" cy="459105"/>
          </a:xfrm>
          <a:prstGeom prst="rect">
            <a:avLst/>
          </a:prstGeom>
          <a:noFill/>
        </p:spPr>
        <p:txBody>
          <a:bodyPr wrap="none" lIns="91393" tIns="45696" rIns="91393" bIns="45696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三、任现职以来主要</a:t>
            </a:r>
            <a:r>
              <a:rPr lang="zh-CN" altLang="en-US" sz="1800" dirty="0" smtClean="0">
                <a:sym typeface="+mn-ea"/>
              </a:rPr>
              <a:t>业绩成果</a:t>
            </a:r>
            <a:r>
              <a:rPr lang="zh-CN" altLang="en-US" sz="1800" dirty="0" smtClean="0"/>
              <a:t>（一）</a:t>
            </a:r>
            <a:endParaRPr lang="zh-CN" alt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190614"/>
            <a:ext cx="7743892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 名称：                                             </a:t>
            </a:r>
            <a:r>
              <a:rPr lang="zh-CN" altLang="en-US" dirty="0" smtClean="0">
                <a:sym typeface="+mn-ea"/>
              </a:rPr>
              <a:t> 参与情况：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（主持、主要负责、参与）</a:t>
            </a:r>
            <a:endParaRPr lang="en-US" altLang="zh-CN" dirty="0" smtClean="0">
              <a:solidFill>
                <a:srgbClr val="FF0000"/>
              </a:solidFill>
              <a:sym typeface="+mn-ea"/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  <a:sym typeface="+mn-ea"/>
              </a:rPr>
              <a:t>  </a:t>
            </a:r>
            <a:r>
              <a:rPr lang="en-US" altLang="zh-CN" dirty="0" smtClean="0">
                <a:solidFill>
                  <a:srgbClr val="0070C0"/>
                </a:solidFill>
                <a:sym typeface="+mn-ea"/>
              </a:rPr>
              <a:t> </a:t>
            </a:r>
            <a:r>
              <a:rPr lang="zh-CN" altLang="en-US" dirty="0" smtClean="0">
                <a:sym typeface="+mn-ea"/>
              </a:rPr>
              <a:t>来源：</a:t>
            </a:r>
            <a:r>
              <a:rPr lang="zh-CN" altLang="en-US" dirty="0" smtClean="0">
                <a:solidFill>
                  <a:srgbClr val="0070C0"/>
                </a:solidFill>
              </a:rPr>
              <a:t>                                  </a:t>
            </a: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>
                <a:sym typeface="+mn-ea"/>
              </a:rPr>
              <a:t>主要技术及创新介绍</a:t>
            </a:r>
            <a:r>
              <a:rPr lang="zh-CN" altLang="en-US" sz="1800" dirty="0" smtClean="0">
                <a:solidFill>
                  <a:srgbClr val="FF0000"/>
                </a:solidFill>
              </a:rPr>
              <a:t>（200字以内） 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三、任现职以来主要业绩成果（二）</a:t>
            </a:r>
            <a:endParaRPr lang="zh-CN" alt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190614"/>
            <a:ext cx="7743892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 名称：                                             </a:t>
            </a:r>
            <a:r>
              <a:rPr lang="zh-CN" altLang="en-US" dirty="0" smtClean="0">
                <a:sym typeface="+mn-ea"/>
              </a:rPr>
              <a:t> 参与情况：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（主持、主要负责、参与）</a:t>
            </a:r>
            <a:endParaRPr lang="en-US" altLang="zh-CN" dirty="0" smtClean="0">
              <a:solidFill>
                <a:srgbClr val="FF0000"/>
              </a:solidFill>
              <a:sym typeface="+mn-ea"/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  <a:sym typeface="+mn-ea"/>
              </a:rPr>
              <a:t>  </a:t>
            </a:r>
            <a:r>
              <a:rPr lang="en-US" altLang="zh-CN" dirty="0" smtClean="0">
                <a:solidFill>
                  <a:srgbClr val="0070C0"/>
                </a:solidFill>
                <a:sym typeface="+mn-ea"/>
              </a:rPr>
              <a:t> </a:t>
            </a:r>
            <a:r>
              <a:rPr lang="zh-CN" altLang="en-US" dirty="0" smtClean="0">
                <a:sym typeface="+mn-ea"/>
              </a:rPr>
              <a:t>来源：</a:t>
            </a:r>
            <a:r>
              <a:rPr lang="zh-CN" altLang="en-US" dirty="0" smtClean="0">
                <a:solidFill>
                  <a:srgbClr val="0070C0"/>
                </a:solidFill>
              </a:rPr>
              <a:t>                                  </a:t>
            </a: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>
                <a:sym typeface="+mn-ea"/>
              </a:rPr>
              <a:t>主要技术及创新介绍</a:t>
            </a:r>
            <a:r>
              <a:rPr lang="zh-CN" altLang="en-US" sz="1800" dirty="0" smtClean="0">
                <a:solidFill>
                  <a:srgbClr val="FF0000"/>
                </a:solidFill>
              </a:rPr>
              <a:t>（</a:t>
            </a:r>
            <a:r>
              <a:rPr lang="en-US" altLang="zh-CN" sz="1800" dirty="0" smtClean="0">
                <a:solidFill>
                  <a:srgbClr val="FF0000"/>
                </a:solidFill>
              </a:rPr>
              <a:t>200</a:t>
            </a:r>
            <a:r>
              <a:rPr lang="zh-CN" altLang="en-US" sz="1800" dirty="0" smtClean="0">
                <a:solidFill>
                  <a:srgbClr val="FF0000"/>
                </a:solidFill>
              </a:rPr>
              <a:t>字以内） 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三、任现职以来主要业绩成果（三）</a:t>
            </a:r>
            <a:endParaRPr lang="zh-CN" alt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190614"/>
            <a:ext cx="7743892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 名称：                                             </a:t>
            </a:r>
            <a:r>
              <a:rPr lang="zh-CN" altLang="en-US" dirty="0" smtClean="0">
                <a:sym typeface="+mn-ea"/>
              </a:rPr>
              <a:t> 参与情况：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（主持、主要负责、参与）</a:t>
            </a:r>
            <a:endParaRPr lang="en-US" altLang="zh-CN" dirty="0" smtClean="0">
              <a:solidFill>
                <a:srgbClr val="FF0000"/>
              </a:solidFill>
              <a:sym typeface="+mn-ea"/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  <a:sym typeface="+mn-ea"/>
              </a:rPr>
              <a:t>  </a:t>
            </a:r>
            <a:r>
              <a:rPr lang="en-US" altLang="zh-CN" dirty="0" smtClean="0">
                <a:solidFill>
                  <a:srgbClr val="0070C0"/>
                </a:solidFill>
                <a:sym typeface="+mn-ea"/>
              </a:rPr>
              <a:t> </a:t>
            </a:r>
            <a:r>
              <a:rPr lang="zh-CN" altLang="en-US" dirty="0" smtClean="0">
                <a:sym typeface="+mn-ea"/>
              </a:rPr>
              <a:t>来源：</a:t>
            </a:r>
            <a:r>
              <a:rPr lang="zh-CN" altLang="en-US" dirty="0" smtClean="0">
                <a:solidFill>
                  <a:srgbClr val="0070C0"/>
                </a:solidFill>
              </a:rPr>
              <a:t>                                  </a:t>
            </a: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>
                <a:sym typeface="+mn-ea"/>
              </a:rPr>
              <a:t>主要技术及创新介绍</a:t>
            </a:r>
            <a:r>
              <a:rPr lang="zh-CN" altLang="en-US" sz="1800" dirty="0" smtClean="0">
                <a:solidFill>
                  <a:srgbClr val="FF0000"/>
                </a:solidFill>
              </a:rPr>
              <a:t>（</a:t>
            </a:r>
            <a:r>
              <a:rPr lang="en-US" altLang="zh-CN" sz="1800" dirty="0" smtClean="0">
                <a:solidFill>
                  <a:srgbClr val="FF0000"/>
                </a:solidFill>
              </a:rPr>
              <a:t>200</a:t>
            </a:r>
            <a:r>
              <a:rPr lang="zh-CN" altLang="en-US" sz="1800" dirty="0" smtClean="0">
                <a:solidFill>
                  <a:srgbClr val="FF0000"/>
                </a:solidFill>
              </a:rPr>
              <a:t>字以内） 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00052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endParaRPr lang="en-US" altLang="zh-CN" sz="1800" dirty="0" smtClean="0"/>
          </a:p>
          <a:p>
            <a:pPr algn="ctr">
              <a:buNone/>
            </a:pPr>
            <a:r>
              <a:rPr lang="zh-CN" altLang="en-US" sz="1800" dirty="0" smtClean="0"/>
              <a:t>四、个人获得的奖励及荣誉称号</a:t>
            </a:r>
            <a:br>
              <a:rPr lang="zh-CN" altLang="en-US" sz="1800" dirty="0" smtClean="0"/>
            </a:br>
            <a:endParaRPr lang="zh-CN" altLang="en-US" sz="18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1472" y="1190614"/>
          <a:ext cx="7929618" cy="3447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004"/>
                <a:gridCol w="625082"/>
                <a:gridCol w="1687723"/>
                <a:gridCol w="1321603"/>
                <a:gridCol w="1321603"/>
                <a:gridCol w="1321603"/>
              </a:tblGrid>
              <a:tr h="533400"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500" baseline="0" dirty="0" smtClean="0"/>
                        <a:t>  </a:t>
                      </a:r>
                      <a:r>
                        <a:rPr lang="zh-CN" altLang="en-US" sz="1500" dirty="0" smtClean="0"/>
                        <a:t>授予奖项及荣誉称号层级</a:t>
                      </a:r>
                      <a:endParaRPr lang="zh-CN" alt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500" dirty="0" smtClean="0"/>
                        <a:t>序号</a:t>
                      </a:r>
                      <a:endParaRPr lang="zh-CN" alt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dirty="0" smtClean="0"/>
                        <a:t> </a:t>
                      </a:r>
                      <a:r>
                        <a:rPr lang="zh-CN" altLang="en-US" sz="1500" dirty="0" smtClean="0"/>
                        <a:t>授予单位</a:t>
                      </a:r>
                    </a:p>
                    <a:p>
                      <a:pPr marL="0" marR="0" indent="0" algn="ctr" defTabSz="10699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500" dirty="0" smtClean="0">
                          <a:sym typeface="+mn-ea"/>
                        </a:rPr>
                        <a:t>奖项（荣誉）名称</a:t>
                      </a:r>
                      <a:endParaRPr lang="zh-CN" altLang="en-US" sz="1500" dirty="0" smtClean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500" dirty="0" smtClean="0">
                          <a:sym typeface="+mn-ea"/>
                        </a:rPr>
                        <a:t>获奖等级</a:t>
                      </a:r>
                      <a:endParaRPr lang="zh-CN" altLang="en-US" sz="1500" dirty="0" smtClean="0"/>
                    </a:p>
                    <a:p>
                      <a:pPr algn="ctr"/>
                      <a:endParaRPr lang="zh-CN" altLang="en-US" sz="1500" dirty="0" smtClean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500" dirty="0" smtClean="0">
                          <a:sym typeface="+mn-ea"/>
                        </a:rPr>
                        <a:t>授予日期</a:t>
                      </a:r>
                      <a:endParaRPr lang="zh-CN" altLang="en-US" sz="1500" dirty="0"/>
                    </a:p>
                    <a:p>
                      <a:pPr algn="ctr"/>
                      <a:endParaRPr lang="zh-CN" altLang="en-US" sz="1500" dirty="0" smtClean="0"/>
                    </a:p>
                  </a:txBody>
                  <a:tcPr marT="38100" marB="38100"/>
                </a:tc>
              </a:tr>
              <a:tr h="259080">
                <a:tc rowSpan="3">
                  <a:txBody>
                    <a:bodyPr/>
                    <a:lstStyle/>
                    <a:p>
                      <a:r>
                        <a:rPr lang="zh-CN" altLang="en-US" sz="1200" dirty="0" smtClean="0"/>
                        <a:t> 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zh-CN" altLang="en-US" sz="1200" dirty="0" smtClean="0"/>
                        <a:t>国家级（政府单位或行业主管部门）</a:t>
                      </a:r>
                      <a:r>
                        <a:rPr lang="en-US" altLang="zh-CN" sz="1200" dirty="0" smtClean="0"/>
                        <a:t> 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</a:tr>
              <a:tr h="259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59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3</a:t>
                      </a: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</a:tr>
              <a:tr h="274955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部、省级（政府单位或行业主管部门）</a:t>
                      </a:r>
                      <a:r>
                        <a:rPr lang="en-US" altLang="zh-CN" sz="1200" dirty="0" smtClean="0"/>
                        <a:t>             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59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59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3</a:t>
                      </a: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</a:tr>
              <a:tr h="275590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市、州级（政府单位或行业主管部门）</a:t>
                      </a:r>
                      <a:r>
                        <a:rPr lang="en-US" altLang="zh-CN" sz="1200" dirty="0" smtClean="0"/>
                        <a:t> 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59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     2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59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     3</a:t>
                      </a: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</a:tr>
              <a:tr h="274955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集团公司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7495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     2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4702982"/>
            <a:ext cx="771530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FF0000"/>
                </a:solidFill>
              </a:rPr>
              <a:t>注：由单位授予的奖项无需填报（集团公司除外）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00052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endParaRPr lang="en-US" altLang="zh-CN" sz="1800" dirty="0" smtClean="0"/>
          </a:p>
          <a:p>
            <a:pPr algn="ctr">
              <a:buNone/>
            </a:pPr>
            <a:r>
              <a:rPr lang="zh-CN" altLang="en-US" sz="1800" dirty="0" smtClean="0"/>
              <a:t>四、个人获得的奖励及荣誉称号</a:t>
            </a:r>
            <a:br>
              <a:rPr lang="zh-CN" altLang="en-US" sz="1800" dirty="0" smtClean="0"/>
            </a:br>
            <a:endParaRPr lang="zh-CN" alt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4702982"/>
            <a:ext cx="771530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FF0000"/>
                </a:solidFill>
              </a:rPr>
              <a:t>注：由单位授予的奖项无需填报（集团公司除外）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4388" y="1690679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奖状照片：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/>
          <p:nvPr/>
        </p:nvSpPr>
        <p:spPr>
          <a:xfrm>
            <a:off x="285720" y="214312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/>
              <a:t>欢迎评委批评</a:t>
            </a:r>
            <a:r>
              <a:rPr lang="zh-CN" altLang="en-US" sz="3600" dirty="0" smtClean="0"/>
              <a:t>指正！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00232" y="654828"/>
            <a:ext cx="5000660" cy="526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CN" altLang="en-US" sz="2800" dirty="0" smtClean="0"/>
              <a:t>注意事项</a:t>
            </a:r>
            <a:endParaRPr lang="zh-CN" altLang="en-US" sz="2800" dirty="0"/>
          </a:p>
        </p:txBody>
      </p:sp>
      <p:sp>
        <p:nvSpPr>
          <p:cNvPr id="5" name="内容占位符 4"/>
          <p:cNvSpPr txBox="1">
            <a:spLocks noGrp="1"/>
          </p:cNvSpPr>
          <p:nvPr>
            <p:ph sz="quarter" idx="1"/>
          </p:nvPr>
        </p:nvSpPr>
        <p:spPr>
          <a:xfrm>
            <a:off x="642910" y="1666867"/>
            <a:ext cx="8015286" cy="3171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FF0000"/>
                </a:solidFill>
              </a:rPr>
              <a:t>展示文档模板不得改动，总页数不超过</a:t>
            </a:r>
            <a:r>
              <a:rPr lang="en-US" altLang="zh-CN" sz="2000" dirty="0" smtClean="0">
                <a:solidFill>
                  <a:srgbClr val="FF0000"/>
                </a:solidFill>
              </a:rPr>
              <a:t>15</a:t>
            </a:r>
            <a:r>
              <a:rPr lang="zh-CN" altLang="en-US" sz="2000" dirty="0" smtClean="0">
                <a:solidFill>
                  <a:srgbClr val="FF0000"/>
                </a:solidFill>
              </a:rPr>
              <a:t>页；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ym typeface="+mn-ea"/>
              </a:rPr>
              <a:t>主要学术成果，具体展示内容不超过</a:t>
            </a:r>
            <a:r>
              <a:rPr lang="en-US" altLang="zh-CN" sz="2000" dirty="0" smtClean="0">
                <a:sym typeface="+mn-ea"/>
              </a:rPr>
              <a:t>3</a:t>
            </a:r>
            <a:r>
              <a:rPr lang="zh-CN" altLang="en-US" sz="2000" dirty="0" smtClean="0">
                <a:sym typeface="+mn-ea"/>
              </a:rPr>
              <a:t>项；</a:t>
            </a:r>
            <a:endParaRPr lang="en-US" altLang="zh-CN" sz="20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主要业绩成果不能与主要学术成果重复，具体展示不超过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项；</a:t>
            </a:r>
            <a:endParaRPr lang="en-US" altLang="zh-CN" sz="20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展示介绍总时长不超过</a:t>
            </a:r>
            <a:r>
              <a:rPr lang="en-US" altLang="zh-CN" sz="2000" dirty="0" smtClean="0"/>
              <a:t>6</a:t>
            </a:r>
            <a:r>
              <a:rPr lang="zh-CN" altLang="en-US" sz="2000" dirty="0" smtClean="0"/>
              <a:t>分钟，以答辩现场专家计时时间为准；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展示内容须与提交申报材料一致，不可新增。</a:t>
            </a:r>
            <a:endParaRPr lang="en-US" altLang="zh-CN" sz="2000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85918" y="476233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2357422" y="654828"/>
            <a:ext cx="4214842" cy="416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目 录</a:t>
            </a:r>
            <a:endParaRPr lang="zh-CN" altLang="en-US" sz="2800" dirty="0"/>
          </a:p>
        </p:txBody>
      </p:sp>
      <p:sp>
        <p:nvSpPr>
          <p:cNvPr id="8" name="文本框 1"/>
          <p:cNvSpPr txBox="1">
            <a:spLocks noGrp="1"/>
          </p:cNvSpPr>
          <p:nvPr>
            <p:ph sz="quarter" idx="1"/>
          </p:nvPr>
        </p:nvSpPr>
        <p:spPr>
          <a:xfrm>
            <a:off x="1500166" y="1643054"/>
            <a:ext cx="6215106" cy="200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2000" dirty="0" smtClean="0"/>
              <a:t>一、申报人基本情况</a:t>
            </a:r>
            <a:endParaRPr lang="en-US" altLang="zh-CN" sz="2000" dirty="0" smtClean="0"/>
          </a:p>
          <a:p>
            <a:pPr>
              <a:spcAft>
                <a:spcPts val="1200"/>
              </a:spcAft>
            </a:pPr>
            <a:r>
              <a:rPr lang="zh-CN" altLang="en-US" sz="2000" dirty="0" smtClean="0"/>
              <a:t>二、任现职以来主要</a:t>
            </a:r>
            <a:r>
              <a:rPr lang="zh-CN" altLang="en-US" sz="2000" dirty="0" smtClean="0">
                <a:sym typeface="+mn-ea"/>
              </a:rPr>
              <a:t>学术成果</a:t>
            </a:r>
            <a:endParaRPr lang="en-US" altLang="zh-CN" sz="2000" dirty="0" smtClean="0"/>
          </a:p>
          <a:p>
            <a:pPr>
              <a:spcAft>
                <a:spcPts val="1200"/>
              </a:spcAft>
            </a:pPr>
            <a:r>
              <a:rPr lang="zh-CN" altLang="en-US" sz="2000" dirty="0" smtClean="0"/>
              <a:t>三、任现职以来主要</a:t>
            </a:r>
            <a:r>
              <a:rPr lang="zh-CN" altLang="en-US" sz="2000" dirty="0" smtClean="0">
                <a:sym typeface="+mn-ea"/>
              </a:rPr>
              <a:t>业绩成果</a:t>
            </a:r>
            <a:endParaRPr lang="en-US" altLang="zh-CN" sz="2000" dirty="0" smtClean="0"/>
          </a:p>
          <a:p>
            <a:pPr>
              <a:spcAft>
                <a:spcPts val="1200"/>
              </a:spcAft>
            </a:pPr>
            <a:r>
              <a:rPr lang="zh-CN" altLang="en-US" sz="2000" dirty="0" smtClean="0"/>
              <a:t>四、个人获得的奖励及荣誉称号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 txBox="1">
            <a:spLocks noGrp="1"/>
          </p:cNvSpPr>
          <p:nvPr>
            <p:ph sz="quarter" idx="1"/>
          </p:nvPr>
        </p:nvSpPr>
        <p:spPr>
          <a:xfrm>
            <a:off x="428596" y="1012019"/>
            <a:ext cx="8229600" cy="4320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zh-CN" altLang="en-US" sz="1800" dirty="0" smtClean="0"/>
              <a:t>姓名：</a:t>
            </a:r>
            <a:r>
              <a:rPr lang="en-US" altLang="zh-CN" sz="1800" dirty="0" smtClean="0"/>
              <a:t>***</a:t>
            </a:r>
            <a:r>
              <a:rPr lang="zh-CN" altLang="en-US" sz="1800" dirty="0" smtClean="0"/>
              <a:t>                                     </a:t>
            </a:r>
            <a:r>
              <a:rPr lang="en-US" altLang="zh-CN" sz="1800" dirty="0" smtClean="0"/>
              <a:t>                 </a:t>
            </a:r>
            <a:r>
              <a:rPr lang="zh-CN" altLang="en-US" sz="1800" dirty="0" smtClean="0"/>
              <a:t>现</a:t>
            </a:r>
            <a:r>
              <a:rPr lang="zh-CN" altLang="en-US" sz="1800" dirty="0" smtClean="0">
                <a:sym typeface="+mn-ea"/>
              </a:rPr>
              <a:t>任职单位：</a:t>
            </a:r>
            <a:r>
              <a:rPr lang="en-US" altLang="zh-CN" sz="1800" dirty="0" smtClean="0">
                <a:sym typeface="+mn-ea"/>
              </a:rPr>
              <a:t>***    </a:t>
            </a:r>
            <a:r>
              <a:rPr lang="en-US" altLang="zh-CN" sz="1800" dirty="0" smtClean="0"/>
              <a:t>        </a:t>
            </a:r>
          </a:p>
          <a:p>
            <a:pPr>
              <a:spcBef>
                <a:spcPts val="0"/>
              </a:spcBef>
            </a:pPr>
            <a:endParaRPr lang="en-US" altLang="zh-CN" sz="1800" dirty="0" smtClean="0"/>
          </a:p>
          <a:p>
            <a:pPr>
              <a:spcBef>
                <a:spcPts val="0"/>
              </a:spcBef>
            </a:pPr>
            <a:r>
              <a:rPr lang="zh-CN" altLang="en-US" sz="1800" dirty="0" smtClean="0">
                <a:sym typeface="+mn-ea"/>
              </a:rPr>
              <a:t>最高学历</a:t>
            </a:r>
            <a:r>
              <a:rPr lang="en-US" altLang="zh-CN" sz="1800" dirty="0" smtClean="0">
                <a:sym typeface="+mn-ea"/>
              </a:rPr>
              <a:t>/</a:t>
            </a:r>
            <a:r>
              <a:rPr lang="zh-CN" altLang="en-US" sz="1800" dirty="0" smtClean="0">
                <a:sym typeface="+mn-ea"/>
              </a:rPr>
              <a:t>毕业院校</a:t>
            </a:r>
            <a:r>
              <a:rPr lang="en-US" altLang="zh-CN" sz="1800" dirty="0" smtClean="0">
                <a:sym typeface="+mn-ea"/>
              </a:rPr>
              <a:t>/</a:t>
            </a:r>
            <a:r>
              <a:rPr lang="zh-CN" altLang="en-US" sz="1800" dirty="0" smtClean="0">
                <a:sym typeface="+mn-ea"/>
              </a:rPr>
              <a:t>专业</a:t>
            </a:r>
            <a:r>
              <a:rPr lang="en-US" altLang="zh-CN" sz="1800" dirty="0" smtClean="0">
                <a:sym typeface="+mn-ea"/>
              </a:rPr>
              <a:t> </a:t>
            </a:r>
            <a:r>
              <a:rPr lang="zh-CN" altLang="en-US" sz="1800" dirty="0" smtClean="0">
                <a:sym typeface="+mn-ea"/>
              </a:rPr>
              <a:t>：</a:t>
            </a:r>
            <a:r>
              <a:rPr lang="en-US" altLang="zh-CN" sz="1800" dirty="0" smtClean="0">
                <a:sym typeface="+mn-ea"/>
              </a:rPr>
              <a:t>***</a:t>
            </a:r>
            <a:r>
              <a:rPr lang="en-US" altLang="zh-CN" sz="1800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1800" dirty="0" smtClean="0"/>
              <a:t>                      </a:t>
            </a:r>
          </a:p>
          <a:p>
            <a:pPr>
              <a:spcBef>
                <a:spcPts val="0"/>
              </a:spcBef>
            </a:pPr>
            <a:r>
              <a:rPr lang="zh-CN" altLang="en-US" sz="1800" dirty="0" smtClean="0"/>
              <a:t>现任专业技术职务</a:t>
            </a:r>
            <a:r>
              <a:rPr lang="en-US" altLang="zh-CN" sz="1800" dirty="0" smtClean="0"/>
              <a:t>/</a:t>
            </a:r>
            <a:r>
              <a:rPr lang="zh-CN" altLang="en-US" sz="1800" dirty="0" smtClean="0">
                <a:solidFill>
                  <a:schemeClr val="tx1"/>
                </a:solidFill>
              </a:rPr>
              <a:t>起始时间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***                          </a:t>
            </a:r>
          </a:p>
          <a:p>
            <a:pPr>
              <a:spcBef>
                <a:spcPts val="0"/>
              </a:spcBef>
            </a:pPr>
            <a:endParaRPr lang="zh-CN" altLang="en-US" sz="1800" dirty="0" smtClean="0"/>
          </a:p>
          <a:p>
            <a:pPr>
              <a:spcBef>
                <a:spcPts val="0"/>
              </a:spcBef>
            </a:pPr>
            <a:r>
              <a:rPr lang="zh-CN" altLang="en-US" sz="1800" dirty="0" smtClean="0"/>
              <a:t>破格申报情况：</a:t>
            </a:r>
            <a:r>
              <a:rPr lang="zh-CN" altLang="en-US" sz="1800" dirty="0" smtClean="0">
                <a:solidFill>
                  <a:srgbClr val="FF0000"/>
                </a:solidFill>
              </a:rPr>
              <a:t>（正常申报人员填否，破格人员选填“破学历”、“破资历”或“破层级”）</a:t>
            </a:r>
            <a:r>
              <a:rPr lang="en-US" altLang="zh-CN" sz="1800" dirty="0" smtClean="0">
                <a:solidFill>
                  <a:srgbClr val="FF0000"/>
                </a:solidFill>
              </a:rPr>
              <a:t>    </a:t>
            </a:r>
            <a:r>
              <a:rPr lang="en-US" altLang="zh-CN" sz="1800" dirty="0" smtClean="0"/>
              <a:t>                                               </a:t>
            </a:r>
          </a:p>
          <a:p>
            <a:pPr>
              <a:spcBef>
                <a:spcPts val="0"/>
              </a:spcBef>
            </a:pPr>
            <a:endParaRPr lang="zh-CN" altLang="en-US" sz="1800" dirty="0" smtClean="0"/>
          </a:p>
          <a:p>
            <a:pPr>
              <a:spcBef>
                <a:spcPts val="0"/>
              </a:spcBef>
            </a:pPr>
            <a:r>
              <a:rPr lang="zh-CN" altLang="en-US" sz="1800" dirty="0" smtClean="0"/>
              <a:t>最近三次任职（从业）工作经历：</a:t>
            </a:r>
            <a:endParaRPr lang="en-US" altLang="zh-CN" sz="1800" dirty="0" smtClean="0"/>
          </a:p>
          <a:p>
            <a:pPr>
              <a:spcBef>
                <a:spcPts val="0"/>
              </a:spcBef>
            </a:pPr>
            <a:endParaRPr lang="en-US" altLang="zh-CN" sz="1800" dirty="0" smtClean="0"/>
          </a:p>
          <a:p>
            <a:pPr>
              <a:spcBef>
                <a:spcPts val="0"/>
              </a:spcBef>
            </a:pPr>
            <a:r>
              <a:rPr lang="en-US" altLang="zh-CN" sz="1800" dirty="0" smtClean="0"/>
              <a:t>        1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***</a:t>
            </a:r>
          </a:p>
          <a:p>
            <a:pPr>
              <a:spcBef>
                <a:spcPts val="0"/>
              </a:spcBef>
            </a:pPr>
            <a:r>
              <a:rPr lang="en-US" altLang="zh-CN" sz="1800" dirty="0" smtClean="0"/>
              <a:t>        2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***</a:t>
            </a:r>
          </a:p>
          <a:p>
            <a:pPr>
              <a:spcBef>
                <a:spcPts val="0"/>
              </a:spcBef>
            </a:pPr>
            <a:r>
              <a:rPr lang="en-US" altLang="zh-CN" sz="1800" dirty="0" smtClean="0"/>
              <a:t>        3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***</a:t>
            </a:r>
          </a:p>
          <a:p>
            <a:pPr marL="0" indent="0">
              <a:buNone/>
            </a:pPr>
            <a:endParaRPr lang="zh-CN" altLang="en-US" sz="1800" dirty="0"/>
          </a:p>
        </p:txBody>
      </p:sp>
      <p:sp>
        <p:nvSpPr>
          <p:cNvPr id="14" name="五边形 13"/>
          <p:cNvSpPr/>
          <p:nvPr/>
        </p:nvSpPr>
        <p:spPr>
          <a:xfrm>
            <a:off x="857224" y="297638"/>
            <a:ext cx="2714644" cy="3571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一、申报人基本情况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二、任现职以来主要</a:t>
            </a:r>
            <a:r>
              <a:rPr lang="zh-CN" altLang="en-US" sz="1800" dirty="0" smtClean="0">
                <a:sym typeface="+mn-ea"/>
              </a:rPr>
              <a:t>学术成果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1-3</a:t>
            </a:r>
            <a:r>
              <a:rPr lang="zh-CN" altLang="en-US" sz="1800" dirty="0" smtClean="0"/>
              <a:t>项）</a:t>
            </a:r>
            <a:endParaRPr lang="zh-CN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707852"/>
            <a:ext cx="671517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主要学术成果汇总表：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14283" y="1131081"/>
          <a:ext cx="8786873" cy="326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036"/>
                <a:gridCol w="685801"/>
                <a:gridCol w="2706486"/>
                <a:gridCol w="556245"/>
                <a:gridCol w="1056640"/>
                <a:gridCol w="1946469"/>
                <a:gridCol w="834196"/>
              </a:tblGrid>
              <a:tr h="369097"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200" dirty="0" smtClean="0"/>
                        <a:t> 成果类型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200" dirty="0" smtClean="0"/>
                        <a:t>序号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名称</a:t>
                      </a:r>
                    </a:p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排名</a:t>
                      </a:r>
                    </a:p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marL="0" indent="0" algn="ctr" defTabSz="1069975" rtl="0" eaLnBrk="1" fontAlgn="auto" latinLnBrk="0" hangingPunct="1"/>
                      <a:r>
                        <a:rPr lang="zh-CN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是否公开</a:t>
                      </a:r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CN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发表</a:t>
                      </a: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200" dirty="0" smtClean="0">
                          <a:solidFill>
                            <a:schemeClr val="bg1"/>
                          </a:solidFill>
                        </a:rPr>
                        <a:t>专利号</a:t>
                      </a:r>
                      <a:r>
                        <a:rPr lang="en-US" altLang="zh-CN" sz="120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chemeClr val="bg1"/>
                          </a:solidFill>
                        </a:rPr>
                        <a:t>期刊名</a:t>
                      </a:r>
                      <a:r>
                        <a:rPr lang="en-US" altLang="zh-CN" sz="120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chemeClr val="bg1"/>
                          </a:solidFill>
                        </a:rPr>
                        <a:t>出版社</a:t>
                      </a:r>
                      <a:endParaRPr lang="zh-CN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200" dirty="0" smtClean="0"/>
                        <a:t>备注</a:t>
                      </a:r>
                      <a:endParaRPr lang="zh-CN" altLang="en-US" sz="1200" dirty="0"/>
                    </a:p>
                  </a:txBody>
                  <a:tcPr marT="38100" marB="38100"/>
                </a:tc>
              </a:tr>
              <a:tr h="232623">
                <a:tc rowSpan="3">
                  <a:txBody>
                    <a:bodyPr/>
                    <a:lstStyle/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r>
                        <a:rPr lang="zh-CN" altLang="en-US" sz="1000" b="1" dirty="0" smtClean="0"/>
                        <a:t>发明专利</a:t>
                      </a:r>
                      <a:endParaRPr lang="zh-CN" altLang="en-US" sz="10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4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rowSpan="3">
                  <a:txBody>
                    <a:bodyPr/>
                    <a:lstStyle/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r>
                        <a:rPr lang="zh-CN" altLang="en-US" sz="1000" b="1" dirty="0" smtClean="0"/>
                        <a:t>新型实用专利</a:t>
                      </a:r>
                      <a:r>
                        <a:rPr lang="en-US" altLang="zh-CN" sz="1000" b="1" dirty="0" smtClean="0"/>
                        <a:t>(</a:t>
                      </a:r>
                      <a:r>
                        <a:rPr lang="zh-CN" altLang="en-US" sz="1000" b="1" dirty="0" smtClean="0"/>
                        <a:t>软著）</a:t>
                      </a:r>
                      <a:endParaRPr lang="zh-CN" altLang="en-US" sz="10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rowSpan="3">
                  <a:txBody>
                    <a:bodyPr/>
                    <a:lstStyle/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r>
                        <a:rPr lang="zh-CN" altLang="en-US" sz="1000" b="1" dirty="0" smtClean="0"/>
                        <a:t>论文著作</a:t>
                      </a:r>
                      <a:endParaRPr lang="zh-CN" altLang="en-US" sz="10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rowSpan="3">
                  <a:txBody>
                    <a:bodyPr/>
                    <a:lstStyle/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r>
                        <a:rPr lang="en-US" altLang="zh-CN" sz="1000" b="1" dirty="0" smtClean="0"/>
                        <a:t>  </a:t>
                      </a:r>
                      <a:r>
                        <a:rPr lang="zh-CN" altLang="en-US" sz="1000" b="1" dirty="0" smtClean="0"/>
                        <a:t>其他</a:t>
                      </a:r>
                      <a:endParaRPr lang="zh-CN" altLang="en-US" sz="10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6294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4643450"/>
            <a:ext cx="8643998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注：</a:t>
            </a:r>
            <a:r>
              <a:rPr lang="en-US" altLang="zh-CN" sz="1400" dirty="0" smtClean="0">
                <a:solidFill>
                  <a:srgbClr val="FF0000"/>
                </a:solidFill>
              </a:rPr>
              <a:t> 1</a:t>
            </a:r>
            <a:r>
              <a:rPr lang="zh-CN" altLang="en-US" sz="1400" dirty="0" smtClean="0">
                <a:solidFill>
                  <a:srgbClr val="FF0000"/>
                </a:solidFill>
              </a:rPr>
              <a:t>、此表格不可增减，不涉及部分填“无”。</a:t>
            </a:r>
          </a:p>
          <a:p>
            <a:r>
              <a:rPr lang="zh-CN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 smtClean="0">
                <a:solidFill>
                  <a:srgbClr val="FF0000"/>
                </a:solidFill>
              </a:rPr>
              <a:t>          2</a:t>
            </a:r>
            <a:r>
              <a:rPr lang="zh-CN" altLang="en-US" sz="1400" dirty="0" smtClean="0">
                <a:solidFill>
                  <a:srgbClr val="FF0000"/>
                </a:solidFill>
              </a:rPr>
              <a:t>、“其他”包括：行业标准、技术鉴定报告、技术创新成果报告、技术可行性论证报告等。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3</a:t>
            </a:r>
            <a:r>
              <a:rPr lang="zh-CN" altLang="en-US" sz="1400" dirty="0" smtClean="0">
                <a:solidFill>
                  <a:srgbClr val="FF0000"/>
                </a:solidFill>
              </a:rPr>
              <a:t>、后续展示的</a:t>
            </a:r>
            <a:r>
              <a:rPr lang="en-US" altLang="zh-CN" sz="1400" dirty="0" smtClean="0">
                <a:solidFill>
                  <a:srgbClr val="FF0000"/>
                </a:solidFill>
              </a:rPr>
              <a:t>“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任现职以来主要学术成果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须</a:t>
            </a:r>
            <a:r>
              <a:rPr lang="zh-CN" altLang="en-US" sz="1400" dirty="0" smtClean="0">
                <a:solidFill>
                  <a:srgbClr val="FF0000"/>
                </a:solidFill>
              </a:rPr>
              <a:t>与本表格内容对应。如有多项，请选择重要的三项展示</a:t>
            </a:r>
            <a:r>
              <a:rPr lang="zh-CN" altLang="en-US" sz="1600" dirty="0" smtClean="0">
                <a:solidFill>
                  <a:srgbClr val="FF0000"/>
                </a:solidFill>
              </a:rPr>
              <a:t>。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二、任现职以来主要</a:t>
            </a:r>
            <a:r>
              <a:rPr lang="zh-CN" altLang="en-US" sz="1800" dirty="0" smtClean="0">
                <a:sym typeface="+mn-ea"/>
              </a:rPr>
              <a:t>学术成果</a:t>
            </a:r>
            <a:r>
              <a:rPr lang="zh-CN" altLang="en-US" sz="1800" dirty="0" smtClean="0"/>
              <a:t>（1-3项）</a:t>
            </a:r>
          </a:p>
        </p:txBody>
      </p:sp>
      <p:sp>
        <p:nvSpPr>
          <p:cNvPr id="9" name="标题 3"/>
          <p:cNvSpPr txBox="1"/>
          <p:nvPr/>
        </p:nvSpPr>
        <p:spPr>
          <a:xfrm>
            <a:off x="785495" y="774065"/>
            <a:ext cx="4430395" cy="535940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（一）主要学术成果展示：专利类</a:t>
            </a:r>
            <a: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文本框 13"/>
          <p:cNvSpPr txBox="1"/>
          <p:nvPr/>
        </p:nvSpPr>
        <p:spPr>
          <a:xfrm>
            <a:off x="285750" y="1190625"/>
            <a:ext cx="7072630" cy="4211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专利名称：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专利号：</a:t>
            </a:r>
            <a:r>
              <a:rPr lang="en-US" altLang="zh-CN" dirty="0" smtClean="0"/>
              <a:t>                                        </a:t>
            </a: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主要技术及创新介绍</a:t>
            </a:r>
            <a:r>
              <a:rPr lang="zh-CN" altLang="en-US" dirty="0" smtClean="0">
                <a:solidFill>
                  <a:srgbClr val="FF0000"/>
                </a:solidFill>
              </a:rPr>
              <a:t>（限</a:t>
            </a:r>
            <a:r>
              <a:rPr lang="en-US" altLang="zh-CN" dirty="0" smtClean="0">
                <a:solidFill>
                  <a:srgbClr val="FF0000"/>
                </a:solidFill>
              </a:rPr>
              <a:t>200</a:t>
            </a:r>
            <a:r>
              <a:rPr lang="zh-CN" altLang="en-US" dirty="0" smtClean="0">
                <a:solidFill>
                  <a:srgbClr val="FF0000"/>
                </a:solidFill>
              </a:rPr>
              <a:t>字以内）</a:t>
            </a:r>
            <a:r>
              <a:rPr lang="zh-CN" altLang="en-US" dirty="0" smtClean="0"/>
              <a:t> ：</a:t>
            </a:r>
            <a:endParaRPr lang="en-US" altLang="zh-CN" dirty="0" smtClean="0"/>
          </a:p>
          <a:p>
            <a:pPr indent="0"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None/>
            </a:pPr>
            <a:endParaRPr lang="zh-CN" altLang="en-US" sz="2400" dirty="0" smtClean="0"/>
          </a:p>
          <a:p>
            <a:endParaRPr lang="zh-CN" altLang="en-US" sz="3200" dirty="0" smtClean="0"/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119061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专利证书原件图片扫描件</a:t>
            </a:r>
            <a:endParaRPr lang="zh-CN" altLang="en-US" dirty="0"/>
          </a:p>
        </p:txBody>
      </p:sp>
      <p:sp>
        <p:nvSpPr>
          <p:cNvPr id="14" name="文本框 2"/>
          <p:cNvSpPr txBox="1"/>
          <p:nvPr/>
        </p:nvSpPr>
        <p:spPr>
          <a:xfrm>
            <a:off x="714375" y="4940935"/>
            <a:ext cx="59848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备注：根据个人提供学术成果材料选填，此页可增减。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二、任现职以来主要</a:t>
            </a:r>
            <a:r>
              <a:rPr lang="zh-CN" altLang="en-US" sz="1800" dirty="0" smtClean="0">
                <a:sym typeface="+mn-ea"/>
              </a:rPr>
              <a:t>学术成果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1-3</a:t>
            </a:r>
            <a:r>
              <a:rPr lang="zh-CN" altLang="en-US" sz="1800" dirty="0" smtClean="0"/>
              <a:t>项）</a:t>
            </a:r>
            <a:endParaRPr lang="zh-CN" altLang="en-US" sz="1800" dirty="0"/>
          </a:p>
        </p:txBody>
      </p:sp>
      <p:sp>
        <p:nvSpPr>
          <p:cNvPr id="9" name="标题 3"/>
          <p:cNvSpPr txBox="1"/>
          <p:nvPr/>
        </p:nvSpPr>
        <p:spPr>
          <a:xfrm>
            <a:off x="714348" y="773892"/>
            <a:ext cx="4000528" cy="535785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（二）主要学术成果：论文著作类</a:t>
            </a:r>
            <a: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5720" y="1309677"/>
            <a:ext cx="9072626" cy="2476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论文名称：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刊物</a:t>
            </a:r>
            <a:r>
              <a:rPr lang="en-US" altLang="zh-CN" dirty="0" smtClean="0"/>
              <a:t>/</a:t>
            </a:r>
            <a:r>
              <a:rPr lang="zh-CN" altLang="en-US" dirty="0" smtClean="0"/>
              <a:t>出版社名称：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</a:t>
            </a:r>
            <a:r>
              <a:rPr lang="zh-CN" altLang="en-US" dirty="0" smtClean="0">
                <a:sym typeface="+mn-ea"/>
              </a:rPr>
              <a:t>主要技术及创新介绍</a:t>
            </a:r>
            <a:r>
              <a:rPr lang="zh-CN" altLang="en-US" dirty="0" smtClean="0">
                <a:solidFill>
                  <a:srgbClr val="FF0000"/>
                </a:solidFill>
              </a:rPr>
              <a:t>（限</a:t>
            </a:r>
            <a:r>
              <a:rPr lang="en-US" altLang="zh-CN" dirty="0" smtClean="0">
                <a:solidFill>
                  <a:srgbClr val="FF0000"/>
                </a:solidFill>
              </a:rPr>
              <a:t>200</a:t>
            </a:r>
            <a:r>
              <a:rPr lang="zh-CN" altLang="en-US" dirty="0" smtClean="0">
                <a:solidFill>
                  <a:srgbClr val="FF0000"/>
                </a:solidFill>
              </a:rPr>
              <a:t>字以内）</a:t>
            </a:r>
            <a:r>
              <a:rPr lang="zh-CN" altLang="en-US" dirty="0" smtClean="0"/>
              <a:t>：</a:t>
            </a:r>
            <a:endParaRPr lang="zh-CN" altLang="en-US" sz="4000" dirty="0" smtClean="0"/>
          </a:p>
          <a:p>
            <a:pPr>
              <a:buFont typeface="Wingdings" panose="05000000000000000000" pitchFamily="2" charset="2"/>
              <a:buChar char="u"/>
            </a:pPr>
            <a:endParaRPr lang="zh-CN" altLang="en-US" sz="3200" dirty="0" smtClean="0"/>
          </a:p>
          <a:p>
            <a:pPr>
              <a:buFont typeface="Wingdings" panose="05000000000000000000" pitchFamily="2" charset="2"/>
              <a:buChar char="u"/>
            </a:pP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29322" y="142874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论文目录页图片扫描件</a:t>
            </a:r>
            <a:endParaRPr lang="zh-CN" altLang="en-US" dirty="0"/>
          </a:p>
        </p:txBody>
      </p:sp>
      <p:sp>
        <p:nvSpPr>
          <p:cNvPr id="16" name="文本框 2"/>
          <p:cNvSpPr txBox="1"/>
          <p:nvPr/>
        </p:nvSpPr>
        <p:spPr>
          <a:xfrm>
            <a:off x="581025" y="4940935"/>
            <a:ext cx="588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ym typeface="+mn-ea"/>
              </a:rPr>
              <a:t>备注：根据个人提供学术成果材料选填，此页可增减。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二、任现职以来主要</a:t>
            </a:r>
            <a:r>
              <a:rPr lang="zh-CN" altLang="en-US" sz="1800" dirty="0" smtClean="0">
                <a:sym typeface="+mn-ea"/>
              </a:rPr>
              <a:t>学术成果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1-3</a:t>
            </a:r>
            <a:r>
              <a:rPr lang="zh-CN" altLang="en-US" sz="1800" dirty="0" smtClean="0"/>
              <a:t>项）</a:t>
            </a:r>
            <a:endParaRPr lang="zh-CN" altLang="en-US" sz="1800" dirty="0"/>
          </a:p>
        </p:txBody>
      </p:sp>
      <p:sp>
        <p:nvSpPr>
          <p:cNvPr id="9" name="标题 3"/>
          <p:cNvSpPr txBox="1"/>
          <p:nvPr/>
        </p:nvSpPr>
        <p:spPr>
          <a:xfrm>
            <a:off x="357158" y="1142988"/>
            <a:ext cx="4214842" cy="535785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（三）主要学术成果：</a:t>
            </a:r>
            <a:r>
              <a:rPr lang="zh-CN" altLang="en-US" sz="7200" b="1" dirty="0" smtClean="0"/>
              <a:t>其他类</a:t>
            </a:r>
            <a:r>
              <a:rPr lang="zh-CN" altLang="en-US" sz="9600" dirty="0" smtClean="0"/>
              <a:t/>
            </a:r>
            <a:br>
              <a:rPr lang="zh-CN" altLang="en-US" sz="9600" dirty="0" smtClean="0"/>
            </a:br>
            <a: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文本框 2"/>
          <p:cNvSpPr txBox="1"/>
          <p:nvPr/>
        </p:nvSpPr>
        <p:spPr>
          <a:xfrm>
            <a:off x="714375" y="4940935"/>
            <a:ext cx="68548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ym typeface="+mn-ea"/>
              </a:rPr>
              <a:t>备注：根据个人提供学术成果材料选填，此页可增减。</a:t>
            </a:r>
          </a:p>
        </p:txBody>
      </p:sp>
      <p:sp>
        <p:nvSpPr>
          <p:cNvPr id="8" name="文本框 13"/>
          <p:cNvSpPr txBox="1"/>
          <p:nvPr/>
        </p:nvSpPr>
        <p:spPr>
          <a:xfrm>
            <a:off x="467968" y="1344920"/>
            <a:ext cx="6215106" cy="1968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文件名称：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主要技术及创新介绍</a:t>
            </a:r>
            <a:r>
              <a:rPr lang="zh-CN" altLang="en-US" dirty="0" smtClean="0">
                <a:solidFill>
                  <a:srgbClr val="FF0000"/>
                </a:solidFill>
              </a:rPr>
              <a:t>（限</a:t>
            </a:r>
            <a:r>
              <a:rPr lang="en-US" altLang="zh-CN" dirty="0" smtClean="0">
                <a:solidFill>
                  <a:srgbClr val="FF0000"/>
                </a:solidFill>
              </a:rPr>
              <a:t>200</a:t>
            </a:r>
            <a:r>
              <a:rPr lang="zh-CN" altLang="en-US" dirty="0" smtClean="0">
                <a:solidFill>
                  <a:srgbClr val="FF0000"/>
                </a:solidFill>
              </a:rPr>
              <a:t>字以内）</a:t>
            </a:r>
            <a:r>
              <a:rPr lang="zh-CN" altLang="en-US" dirty="0" smtClean="0">
                <a:sym typeface="+mn-ea"/>
              </a:rPr>
              <a:t>：</a:t>
            </a:r>
            <a:endParaRPr lang="zh-CN" altLang="en-US" dirty="0" smtClean="0"/>
          </a:p>
          <a:p>
            <a:endParaRPr lang="zh-CN" altLang="en-US" sz="3200" dirty="0" smtClean="0"/>
          </a:p>
          <a:p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00052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endParaRPr lang="en-US" altLang="zh-CN" sz="1800" dirty="0" smtClean="0"/>
          </a:p>
          <a:p>
            <a:pPr algn="ctr">
              <a:buNone/>
            </a:pPr>
            <a:r>
              <a:rPr lang="zh-CN" altLang="en-US" sz="1800" dirty="0" smtClean="0">
                <a:sym typeface="+mn-ea"/>
              </a:rPr>
              <a:t>三、任现职以来主要业绩成果</a:t>
            </a:r>
            <a:r>
              <a:rPr lang="zh-CN" altLang="en-US" sz="1800" dirty="0" smtClean="0"/>
              <a:t/>
            </a:r>
            <a:br>
              <a:rPr lang="zh-CN" altLang="en-US" sz="1800" dirty="0" smtClean="0"/>
            </a:br>
            <a:endParaRPr lang="zh-CN" altLang="en-US" sz="18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3255" y="1012825"/>
          <a:ext cx="8214995" cy="353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255"/>
                <a:gridCol w="1406525"/>
                <a:gridCol w="2291715"/>
                <a:gridCol w="3111500"/>
              </a:tblGrid>
              <a:tr h="76708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kumimoji="0" lang="en-US" altLang="zh-CN" sz="1400" b="0" kern="1200" dirty="0" smtClean="0">
                        <a:solidFill>
                          <a:schemeClr val="lt1"/>
                        </a:solidFill>
                        <a:latin typeface="仿宋_GB2312" charset="0"/>
                        <a:ea typeface="+mn-ea"/>
                        <a:cs typeface="仿宋_GB2312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</a:pPr>
                      <a:r>
                        <a:rPr kumimoji="0" lang="zh-CN" altLang="en-US" sz="1400" b="0" kern="1200" dirty="0" smtClean="0">
                          <a:solidFill>
                            <a:schemeClr val="lt1"/>
                          </a:solidFill>
                          <a:latin typeface="仿宋_GB2312" charset="0"/>
                          <a:ea typeface="+mn-ea"/>
                          <a:cs typeface="仿宋_GB2312" charset="0"/>
                        </a:rPr>
                        <a:t>序号</a:t>
                      </a:r>
                      <a:endParaRPr kumimoji="0" lang="en-US" sz="1400" b="0" kern="1200" dirty="0">
                        <a:solidFill>
                          <a:schemeClr val="lt1"/>
                        </a:solidFill>
                        <a:latin typeface="仿宋_GB2312" charset="0"/>
                        <a:ea typeface="+mn-ea"/>
                        <a:cs typeface="仿宋_GB2312" charset="0"/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</a:pPr>
                      <a:r>
                        <a:rPr lang="en-US" altLang="zh-CN" sz="1500" baseline="0" dirty="0" smtClean="0"/>
                        <a:t>  </a:t>
                      </a:r>
                      <a:r>
                        <a:rPr lang="en-US" sz="1400" b="0" baseline="0" dirty="0" err="1">
                          <a:latin typeface="仿宋_GB2312" charset="0"/>
                          <a:cs typeface="仿宋_GB2312" charset="0"/>
                        </a:rPr>
                        <a:t>项目名称（项目、课题、</a:t>
                      </a:r>
                      <a:r>
                        <a:rPr lang="zh-CN" altLang="en-US" sz="1400" b="0" baseline="0" dirty="0" err="1">
                          <a:latin typeface="仿宋_GB2312" charset="0"/>
                          <a:cs typeface="仿宋_GB2312" charset="0"/>
                        </a:rPr>
                        <a:t>专利、标准</a:t>
                      </a:r>
                      <a:r>
                        <a:rPr lang="en-US" sz="1400" b="0" baseline="0" dirty="0" err="1">
                          <a:latin typeface="仿宋_GB2312" charset="0"/>
                          <a:cs typeface="仿宋_GB2312" charset="0"/>
                        </a:rPr>
                        <a:t>等</a:t>
                      </a:r>
                      <a:r>
                        <a:rPr lang="en-US" sz="1400" b="0" baseline="0" dirty="0">
                          <a:latin typeface="仿宋_GB2312" charset="0"/>
                          <a:cs typeface="仿宋_GB2312" charset="0"/>
                        </a:rPr>
                        <a:t>）</a:t>
                      </a: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400" b="0" dirty="0" err="1">
                          <a:latin typeface="仿宋_GB2312" charset="0"/>
                          <a:cs typeface="仿宋_GB2312" charset="0"/>
                        </a:rPr>
                        <a:t>主要</a:t>
                      </a:r>
                      <a:r>
                        <a:rPr lang="en-US" sz="1400" b="0" dirty="0" err="1">
                          <a:latin typeface="仿宋_GB2312" charset="0"/>
                          <a:cs typeface="仿宋_GB2312" charset="0"/>
                        </a:rPr>
                        <a:t>内容、本人起何作用（主持、参加、独立</a:t>
                      </a:r>
                      <a:r>
                        <a:rPr lang="zh-CN" altLang="en-US" sz="1400" b="0" dirty="0" err="1">
                          <a:latin typeface="仿宋_GB2312" charset="0"/>
                          <a:cs typeface="仿宋_GB2312" charset="0"/>
                        </a:rPr>
                        <a:t>、专利排名</a:t>
                      </a:r>
                      <a:r>
                        <a:rPr lang="en-US" sz="1400" b="0" dirty="0">
                          <a:latin typeface="仿宋_GB2312" charset="0"/>
                          <a:cs typeface="仿宋_GB2312" charset="0"/>
                        </a:rPr>
                        <a:t>）</a:t>
                      </a:r>
                      <a:endParaRPr lang="en-US" altLang="en-US" sz="1400" b="0" dirty="0"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仿宋_GB2312" charset="0"/>
                          <a:cs typeface="仿宋_GB2312" charset="0"/>
                        </a:rPr>
                        <a:t>完成情况及效果（获何奖励、效益或专利</a:t>
                      </a:r>
                      <a:r>
                        <a:rPr lang="zh-CN" altLang="en-US" sz="1400" b="0">
                          <a:latin typeface="仿宋_GB2312" charset="0"/>
                          <a:cs typeface="仿宋_GB2312" charset="0"/>
                        </a:rPr>
                        <a:t>转换情况等</a:t>
                      </a:r>
                      <a:r>
                        <a:rPr lang="en-US" sz="1400" b="0">
                          <a:latin typeface="仿宋_GB2312" charset="0"/>
                          <a:cs typeface="仿宋_GB2312" charset="0"/>
                        </a:rPr>
                        <a:t>）</a:t>
                      </a:r>
                      <a:endParaRPr lang="en-US" altLang="en-US" sz="1400" b="0"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68580" marR="68580" marT="0" marB="0" anchor="ctr"/>
                </a:tc>
              </a:tr>
              <a:tr h="542925">
                <a:tc>
                  <a:txBody>
                    <a:bodyPr/>
                    <a:lstStyle/>
                    <a:p>
                      <a:pPr algn="ctr"/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544830">
                <a:tc>
                  <a:txBody>
                    <a:bodyPr/>
                    <a:lstStyle/>
                    <a:p>
                      <a:pPr algn="ctr"/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             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541655">
                <a:tc>
                  <a:txBody>
                    <a:bodyPr/>
                    <a:lstStyle/>
                    <a:p>
                      <a:pPr algn="ctr"/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614680">
                <a:tc>
                  <a:txBody>
                    <a:bodyPr/>
                    <a:lstStyle/>
                    <a:p>
                      <a:pPr algn="ctr"/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5270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400" dirty="0" smtClean="0"/>
                    </a:p>
                    <a:p>
                      <a:pPr algn="ctr">
                        <a:buNone/>
                      </a:pPr>
                      <a:r>
                        <a:rPr lang="en-US" altLang="zh-CN" sz="1400" dirty="0" smtClean="0"/>
                        <a:t>5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995" y="4611370"/>
            <a:ext cx="8406130" cy="13379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   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注：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 1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、此表格不可增减。</a:t>
            </a:r>
            <a:endParaRPr lang="zh-CN" altLang="en-US" sz="1400" dirty="0" smtClean="0">
              <a:solidFill>
                <a:srgbClr val="FF0000"/>
              </a:solidFill>
            </a:endParaRPr>
          </a:p>
          <a:p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           2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、后续展示的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任现职以来重点参与项目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须与本表格内容对应。如有多项，请选择重要的三项展示。</a:t>
            </a:r>
            <a:endParaRPr lang="zh-CN" altLang="en-US" sz="1400" dirty="0">
              <a:solidFill>
                <a:srgbClr val="FF0000"/>
              </a:solidFill>
            </a:endParaRPr>
          </a:p>
          <a:p>
            <a:endParaRPr lang="zh-CN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77ee6798-ab68-4e3e-9593-ea60944d6397"/>
  <p:tag name="COMMONDATA" val="eyJoZGlkIjoiYzRkNzYwYmMxYzM0YTE5MGM3NjljOTdkNTU5MzIxNDQ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8a653c2-f4ee-4079-b3a8-7fa3e699b51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505b9fe-b09e-4f76-bb88-d64de9b41a56}"/>
  <p:tag name="TABLE_ENDDRAG_ORIGIN_RECT" val="646*278"/>
  <p:tag name="TABLE_ENDDRAG_RECT" val="50*79*646*27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3d68d17-ece0-4d5f-8f72-53aecddc72f5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838</Words>
  <Application>WPS 演示</Application>
  <PresentationFormat>全屏显示(16:10)</PresentationFormat>
  <Paragraphs>153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平衡</vt:lpstr>
      <vt:lpstr>信息与通信工程专业高级职称评审 答辩展示文稿 </vt:lpstr>
      <vt:lpstr>注意事项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信息与通信工程专业高级职称评审 答辩演示文稿 </dc:title>
  <dc:creator>qyh</dc:creator>
  <cp:lastModifiedBy>qyh</cp:lastModifiedBy>
  <cp:revision>29</cp:revision>
  <dcterms:created xsi:type="dcterms:W3CDTF">2023-02-09T07:37:00Z</dcterms:created>
  <dcterms:modified xsi:type="dcterms:W3CDTF">2024-08-15T07:54:02Z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C890DDAF850A4AA5AAF11E397703D3DA_12</vt:lpwstr>
  </property>
  <property fmtid="{D5CDD505-2E9C-101B-9397-08002B2CF9AE}" pid="3" name="KSOProductBuildVer">
    <vt:lpwstr>2052-12.1.0.16929</vt:lpwstr>
  </property>
</Properties>
</file>