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1"/>
    <p:sldId id="270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5715000" type="screen16x1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35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-970" y="-67"/>
      </p:cViewPr>
      <p:guideLst>
        <p:guide orient="horz" pos="1835"/>
        <p:guide pos="285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gs" Target="tags/tag4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60120" y="1143000"/>
            <a:ext cx="493776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圆角矩形 12"/>
          <p:cNvSpPr/>
          <p:nvPr/>
        </p:nvSpPr>
        <p:spPr>
          <a:xfrm>
            <a:off x="65313" y="58130"/>
            <a:ext cx="9013372" cy="557683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95400" y="2667000"/>
            <a:ext cx="6400800" cy="13335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2932" y="1207753"/>
            <a:ext cx="9021537" cy="1272791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2" y="1163934"/>
            <a:ext cx="9021537" cy="100483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2" y="2480541"/>
            <a:ext cx="9021537" cy="9211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1254942"/>
            <a:ext cx="8229600" cy="1225021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868"/>
            <a:ext cx="2011680" cy="4876271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228867"/>
            <a:ext cx="5562600" cy="4876271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914400" y="1206500"/>
            <a:ext cx="7772400" cy="3810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圆角矩形 9"/>
          <p:cNvSpPr/>
          <p:nvPr/>
        </p:nvSpPr>
        <p:spPr>
          <a:xfrm>
            <a:off x="65313" y="58130"/>
            <a:ext cx="9013372" cy="557683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793750"/>
            <a:ext cx="7772400" cy="1135063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23282"/>
            <a:ext cx="7772400" cy="1115218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00100" y="5143500"/>
            <a:ext cx="4000500" cy="3810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3" y="1980692"/>
            <a:ext cx="9013515" cy="76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7" y="1951230"/>
            <a:ext cx="9013781" cy="3809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7" y="2057400"/>
            <a:ext cx="9014621" cy="3810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46304" y="5173980"/>
            <a:ext cx="457200" cy="38100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914400" y="1206500"/>
            <a:ext cx="3749040" cy="3810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933950" y="1206500"/>
            <a:ext cx="3749040" cy="3810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27542"/>
            <a:ext cx="7772400" cy="9525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400" y="1206500"/>
            <a:ext cx="3733800" cy="635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953000" y="1206500"/>
            <a:ext cx="3733800" cy="635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half" idx="2"/>
          </p:nvPr>
        </p:nvSpPr>
        <p:spPr>
          <a:xfrm>
            <a:off x="914400" y="1873250"/>
            <a:ext cx="3733800" cy="32385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4"/>
          </p:nvPr>
        </p:nvSpPr>
        <p:spPr>
          <a:xfrm>
            <a:off x="4953000" y="1873250"/>
            <a:ext cx="3733800" cy="32385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圆角矩形 8"/>
          <p:cNvSpPr/>
          <p:nvPr/>
        </p:nvSpPr>
        <p:spPr>
          <a:xfrm>
            <a:off x="64008" y="58129"/>
            <a:ext cx="9013372" cy="557784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27542"/>
            <a:ext cx="7772400" cy="9525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333500"/>
            <a:ext cx="1905000" cy="37465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1"/>
          </p:nvPr>
        </p:nvSpPr>
        <p:spPr>
          <a:xfrm>
            <a:off x="2971800" y="1333500"/>
            <a:ext cx="5715000" cy="37465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083792"/>
            <a:ext cx="7315200" cy="435240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14400" y="4538188"/>
            <a:ext cx="7315200" cy="5715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914400" y="5143500"/>
            <a:ext cx="3886200" cy="3810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46304" y="5173980"/>
            <a:ext cx="457200" cy="38100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3902963"/>
            <a:ext cx="9006840" cy="76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9" y="3875396"/>
            <a:ext cx="9006639" cy="3809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1" y="3977687"/>
            <a:ext cx="9006637" cy="40673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309" y="55563"/>
            <a:ext cx="9001873" cy="3817938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圆角矩形 7"/>
          <p:cNvSpPr/>
          <p:nvPr/>
        </p:nvSpPr>
        <p:spPr>
          <a:xfrm>
            <a:off x="64008" y="58129"/>
            <a:ext cx="9013372" cy="557784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914400" y="228865"/>
            <a:ext cx="7772400" cy="9525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914400" y="1206500"/>
            <a:ext cx="7772400" cy="3810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172200" y="5159375"/>
            <a:ext cx="2476500" cy="396875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914400" y="5143500"/>
            <a:ext cx="3962400" cy="3810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46304" y="5175250"/>
            <a:ext cx="457200" cy="3810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2"/>
          <p:cNvSpPr txBox="1">
            <a:spLocks noGrp="1"/>
          </p:cNvSpPr>
          <p:nvPr>
            <p:ph type="subTitle" idx="1"/>
          </p:nvPr>
        </p:nvSpPr>
        <p:spPr>
          <a:xfrm>
            <a:off x="571472" y="2738437"/>
            <a:ext cx="7815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 smtClean="0">
                <a:latin typeface="+mn-ea"/>
              </a:rPr>
              <a:t>XXX</a:t>
            </a:r>
            <a:r>
              <a:rPr lang="zh-CN" altLang="en-US" sz="3600" dirty="0" smtClean="0">
                <a:latin typeface="+mn-ea"/>
              </a:rPr>
              <a:t>公司</a:t>
            </a:r>
            <a:endParaRPr lang="zh-CN" altLang="en-US" sz="3600" dirty="0">
              <a:latin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14348" y="1488272"/>
            <a:ext cx="7772400" cy="1190634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3600" spc="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微软雅黑" panose="020B0503020204020204" pitchFamily="34" charset="-122"/>
              </a:rPr>
              <a:t>信息与通信工程专业高级职称评审</a:t>
            </a:r>
            <a:br>
              <a:rPr lang="zh-CN" altLang="en-US" sz="3600" spc="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微软雅黑" panose="020B0503020204020204" pitchFamily="34" charset="-122"/>
              </a:rPr>
            </a:br>
            <a:r>
              <a:rPr lang="zh-CN" altLang="en-US" sz="3600" spc="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微软雅黑" panose="020B0503020204020204" pitchFamily="34" charset="-122"/>
              </a:rPr>
              <a:t>答辩演示文稿</a:t>
            </a:r>
            <a:br>
              <a:rPr lang="zh-CN" altLang="en-US" spc="600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</a:br>
            <a:endParaRPr lang="zh-CN" altLang="en-US" dirty="0"/>
          </a:p>
        </p:txBody>
      </p:sp>
      <p:sp>
        <p:nvSpPr>
          <p:cNvPr id="5" name="文本框 2"/>
          <p:cNvSpPr txBox="1"/>
          <p:nvPr/>
        </p:nvSpPr>
        <p:spPr>
          <a:xfrm>
            <a:off x="1928795" y="3512349"/>
            <a:ext cx="5500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 smtClean="0">
                <a:latin typeface="+mn-ea"/>
              </a:rPr>
              <a:t>申报人姓名</a:t>
            </a:r>
            <a:endParaRPr lang="zh-CN" altLang="en-US" sz="3600" dirty="0" smtClean="0"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6579" y="4405323"/>
            <a:ext cx="2111381" cy="461616"/>
          </a:xfrm>
          <a:prstGeom prst="rect">
            <a:avLst/>
          </a:prstGeom>
          <a:noFill/>
        </p:spPr>
        <p:txBody>
          <a:bodyPr wrap="none" lIns="91393" tIns="45696" rIns="91393" bIns="45696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2023</a:t>
            </a:r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</a:t>
            </a:r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</a:t>
            </a:r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857224" y="238107"/>
            <a:ext cx="4357718" cy="41672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zh-CN" altLang="en-US" sz="1800" dirty="0" smtClean="0"/>
              <a:t>三、任现职以来重点</a:t>
            </a:r>
            <a:r>
              <a:rPr lang="zh-CN" altLang="en-US" sz="1800" dirty="0" smtClean="0">
                <a:sym typeface="+mn-ea"/>
              </a:rPr>
              <a:t>参与项目</a:t>
            </a:r>
            <a:r>
              <a:rPr lang="zh-CN" altLang="en-US" sz="1800" dirty="0" smtClean="0"/>
              <a:t>（一）</a:t>
            </a:r>
            <a:endParaRPr lang="zh-CN" alt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500034" y="1190614"/>
            <a:ext cx="7743892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dirty="0" smtClean="0"/>
              <a:t>  项目名称：                                             </a:t>
            </a:r>
            <a:r>
              <a:rPr lang="zh-CN" altLang="en-US" dirty="0" smtClean="0">
                <a:sym typeface="+mn-ea"/>
              </a:rPr>
              <a:t> 参与情况：</a:t>
            </a:r>
            <a:r>
              <a:rPr lang="zh-CN" altLang="en-US" dirty="0" smtClean="0">
                <a:solidFill>
                  <a:srgbClr val="FF0000"/>
                </a:solidFill>
                <a:sym typeface="+mn-ea"/>
              </a:rPr>
              <a:t>（主持、主要负责、参与）</a:t>
            </a:r>
            <a:endParaRPr lang="en-US" altLang="zh-CN" dirty="0" smtClean="0">
              <a:solidFill>
                <a:srgbClr val="FF0000"/>
              </a:solidFill>
              <a:sym typeface="+mn-ea"/>
            </a:endParaRPr>
          </a:p>
          <a:p>
            <a:pPr>
              <a:spcAft>
                <a:spcPts val="1800"/>
              </a:spcAft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dirty="0" smtClean="0">
                <a:solidFill>
                  <a:srgbClr val="0070C0"/>
                </a:solidFill>
                <a:sym typeface="+mn-ea"/>
              </a:rPr>
              <a:t>  </a:t>
            </a:r>
            <a:r>
              <a:rPr lang="en-US" altLang="zh-CN" dirty="0" smtClean="0">
                <a:solidFill>
                  <a:srgbClr val="0070C0"/>
                </a:solidFill>
                <a:sym typeface="+mn-ea"/>
              </a:rPr>
              <a:t> </a:t>
            </a:r>
            <a:r>
              <a:rPr lang="zh-CN" altLang="en-US" dirty="0" smtClean="0">
                <a:sym typeface="+mn-ea"/>
              </a:rPr>
              <a:t>项目来源：</a:t>
            </a:r>
            <a:r>
              <a:rPr lang="zh-CN" altLang="en-US" dirty="0" smtClean="0">
                <a:solidFill>
                  <a:srgbClr val="0070C0"/>
                </a:solidFill>
              </a:rPr>
              <a:t>                                  </a:t>
            </a:r>
            <a:endParaRPr lang="zh-CN" altLang="en-US" dirty="0" smtClean="0">
              <a:solidFill>
                <a:srgbClr val="0070C0"/>
              </a:solidFill>
            </a:endParaRPr>
          </a:p>
          <a:p>
            <a:pPr>
              <a:spcAft>
                <a:spcPts val="1800"/>
              </a:spcAft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dirty="0" smtClean="0"/>
              <a:t> </a:t>
            </a:r>
            <a:r>
              <a:rPr lang="en-US" altLang="zh-CN" dirty="0" smtClean="0"/>
              <a:t>  </a:t>
            </a:r>
            <a:r>
              <a:rPr lang="zh-CN" altLang="en-US" dirty="0" smtClean="0"/>
              <a:t>解决的关键技术点</a:t>
            </a:r>
            <a:r>
              <a:rPr lang="zh-CN" altLang="en-US" sz="1800" dirty="0" smtClean="0">
                <a:solidFill>
                  <a:srgbClr val="FF0000"/>
                </a:solidFill>
              </a:rPr>
              <a:t>（200字以内） 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en-US" altLang="zh-CN" dirty="0" smtClean="0"/>
              <a:t>        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857224" y="238107"/>
            <a:ext cx="4357718" cy="41672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zh-CN" altLang="en-US" sz="1800" dirty="0" smtClean="0"/>
              <a:t>三、任现职以来重点</a:t>
            </a:r>
            <a:r>
              <a:rPr lang="zh-CN" altLang="en-US" sz="1800" dirty="0" smtClean="0">
                <a:sym typeface="+mn-ea"/>
              </a:rPr>
              <a:t>参与项目</a:t>
            </a:r>
            <a:r>
              <a:rPr lang="zh-CN" altLang="en-US" sz="1800" dirty="0" smtClean="0"/>
              <a:t>（二）</a:t>
            </a:r>
            <a:endParaRPr lang="zh-CN" alt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500034" y="1190614"/>
            <a:ext cx="7743892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dirty="0" smtClean="0"/>
              <a:t>  项目名称：                                             </a:t>
            </a:r>
            <a:r>
              <a:rPr lang="zh-CN" altLang="en-US" dirty="0" smtClean="0">
                <a:sym typeface="+mn-ea"/>
              </a:rPr>
              <a:t> 参与情况：</a:t>
            </a:r>
            <a:r>
              <a:rPr lang="zh-CN" altLang="en-US" dirty="0" smtClean="0">
                <a:solidFill>
                  <a:srgbClr val="FF0000"/>
                </a:solidFill>
                <a:sym typeface="+mn-ea"/>
              </a:rPr>
              <a:t>（主持、主要负责、参与）</a:t>
            </a:r>
            <a:endParaRPr lang="en-US" altLang="zh-CN" dirty="0" smtClean="0">
              <a:solidFill>
                <a:srgbClr val="FF0000"/>
              </a:solidFill>
              <a:sym typeface="+mn-ea"/>
            </a:endParaRPr>
          </a:p>
          <a:p>
            <a:pPr>
              <a:spcAft>
                <a:spcPts val="1800"/>
              </a:spcAft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dirty="0" smtClean="0">
                <a:solidFill>
                  <a:srgbClr val="0070C0"/>
                </a:solidFill>
                <a:sym typeface="+mn-ea"/>
              </a:rPr>
              <a:t>  </a:t>
            </a:r>
            <a:r>
              <a:rPr lang="en-US" altLang="zh-CN" dirty="0" smtClean="0">
                <a:solidFill>
                  <a:srgbClr val="0070C0"/>
                </a:solidFill>
                <a:sym typeface="+mn-ea"/>
              </a:rPr>
              <a:t> </a:t>
            </a:r>
            <a:r>
              <a:rPr lang="zh-CN" altLang="en-US" dirty="0" smtClean="0">
                <a:sym typeface="+mn-ea"/>
              </a:rPr>
              <a:t>项目来源：</a:t>
            </a:r>
            <a:r>
              <a:rPr lang="zh-CN" altLang="en-US" dirty="0" smtClean="0">
                <a:solidFill>
                  <a:srgbClr val="0070C0"/>
                </a:solidFill>
              </a:rPr>
              <a:t>                                  </a:t>
            </a:r>
            <a:endParaRPr lang="zh-CN" altLang="en-US" dirty="0" smtClean="0">
              <a:solidFill>
                <a:srgbClr val="0070C0"/>
              </a:solidFill>
            </a:endParaRPr>
          </a:p>
          <a:p>
            <a:pPr>
              <a:spcAft>
                <a:spcPts val="1800"/>
              </a:spcAft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dirty="0" smtClean="0"/>
              <a:t> </a:t>
            </a:r>
            <a:r>
              <a:rPr lang="en-US" altLang="zh-CN" dirty="0" smtClean="0"/>
              <a:t>  </a:t>
            </a:r>
            <a:r>
              <a:rPr lang="zh-CN" altLang="en-US" dirty="0" smtClean="0"/>
              <a:t>解决的关键技术点</a:t>
            </a:r>
            <a:r>
              <a:rPr lang="zh-CN" altLang="en-US" sz="1800" dirty="0" smtClean="0">
                <a:solidFill>
                  <a:srgbClr val="FF0000"/>
                </a:solidFill>
              </a:rPr>
              <a:t>（</a:t>
            </a:r>
            <a:r>
              <a:rPr lang="en-US" altLang="zh-CN" sz="1800" dirty="0" smtClean="0">
                <a:solidFill>
                  <a:srgbClr val="FF0000"/>
                </a:solidFill>
              </a:rPr>
              <a:t>200</a:t>
            </a:r>
            <a:r>
              <a:rPr lang="zh-CN" altLang="en-US" sz="1800" dirty="0" smtClean="0">
                <a:solidFill>
                  <a:srgbClr val="FF0000"/>
                </a:solidFill>
              </a:rPr>
              <a:t>字以内） 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en-US" altLang="zh-CN" dirty="0" smtClean="0"/>
              <a:t>        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857224" y="238107"/>
            <a:ext cx="4357718" cy="41672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zh-CN" altLang="en-US" sz="1800" dirty="0" smtClean="0"/>
              <a:t>三、任现职以来重点</a:t>
            </a:r>
            <a:r>
              <a:rPr lang="zh-CN" altLang="en-US" sz="1800" dirty="0" smtClean="0">
                <a:sym typeface="+mn-ea"/>
              </a:rPr>
              <a:t>参与项目</a:t>
            </a:r>
            <a:r>
              <a:rPr lang="zh-CN" altLang="en-US" sz="1800" dirty="0" smtClean="0"/>
              <a:t>（三）</a:t>
            </a:r>
            <a:endParaRPr lang="zh-CN" alt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500034" y="1190614"/>
            <a:ext cx="7743892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dirty="0" smtClean="0"/>
              <a:t>  项目名称：                                             </a:t>
            </a:r>
            <a:r>
              <a:rPr lang="zh-CN" altLang="en-US" dirty="0" smtClean="0">
                <a:sym typeface="+mn-ea"/>
              </a:rPr>
              <a:t> 参与情况：</a:t>
            </a:r>
            <a:r>
              <a:rPr lang="zh-CN" altLang="en-US" dirty="0" smtClean="0">
                <a:solidFill>
                  <a:srgbClr val="FF0000"/>
                </a:solidFill>
                <a:sym typeface="+mn-ea"/>
              </a:rPr>
              <a:t>（主持、主要负责、参与）</a:t>
            </a:r>
            <a:endParaRPr lang="en-US" altLang="zh-CN" dirty="0" smtClean="0">
              <a:solidFill>
                <a:srgbClr val="FF0000"/>
              </a:solidFill>
              <a:sym typeface="+mn-ea"/>
            </a:endParaRPr>
          </a:p>
          <a:p>
            <a:pPr>
              <a:spcAft>
                <a:spcPts val="1800"/>
              </a:spcAft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dirty="0" smtClean="0">
                <a:solidFill>
                  <a:srgbClr val="0070C0"/>
                </a:solidFill>
                <a:sym typeface="+mn-ea"/>
              </a:rPr>
              <a:t>  </a:t>
            </a:r>
            <a:r>
              <a:rPr lang="en-US" altLang="zh-CN" dirty="0" smtClean="0">
                <a:solidFill>
                  <a:srgbClr val="0070C0"/>
                </a:solidFill>
                <a:sym typeface="+mn-ea"/>
              </a:rPr>
              <a:t> </a:t>
            </a:r>
            <a:r>
              <a:rPr lang="zh-CN" altLang="en-US" dirty="0" smtClean="0">
                <a:sym typeface="+mn-ea"/>
              </a:rPr>
              <a:t>项目来源：</a:t>
            </a:r>
            <a:r>
              <a:rPr lang="zh-CN" altLang="en-US" dirty="0" smtClean="0">
                <a:solidFill>
                  <a:srgbClr val="0070C0"/>
                </a:solidFill>
              </a:rPr>
              <a:t>                                  </a:t>
            </a:r>
            <a:endParaRPr lang="zh-CN" altLang="en-US" dirty="0" smtClean="0">
              <a:solidFill>
                <a:srgbClr val="0070C0"/>
              </a:solidFill>
            </a:endParaRPr>
          </a:p>
          <a:p>
            <a:pPr>
              <a:spcAft>
                <a:spcPts val="1800"/>
              </a:spcAft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dirty="0" smtClean="0"/>
              <a:t> </a:t>
            </a:r>
            <a:r>
              <a:rPr lang="en-US" altLang="zh-CN" dirty="0" smtClean="0"/>
              <a:t>  </a:t>
            </a:r>
            <a:r>
              <a:rPr lang="zh-CN" altLang="en-US" dirty="0" smtClean="0"/>
              <a:t>解决的关键技术点</a:t>
            </a:r>
            <a:r>
              <a:rPr lang="zh-CN" altLang="en-US" sz="1800" dirty="0" smtClean="0">
                <a:solidFill>
                  <a:srgbClr val="FF0000"/>
                </a:solidFill>
              </a:rPr>
              <a:t>（</a:t>
            </a:r>
            <a:r>
              <a:rPr lang="en-US" altLang="zh-CN" sz="1800" dirty="0" smtClean="0">
                <a:solidFill>
                  <a:srgbClr val="FF0000"/>
                </a:solidFill>
              </a:rPr>
              <a:t>200</a:t>
            </a:r>
            <a:r>
              <a:rPr lang="zh-CN" altLang="en-US" sz="1800" dirty="0" smtClean="0">
                <a:solidFill>
                  <a:srgbClr val="FF0000"/>
                </a:solidFill>
              </a:rPr>
              <a:t>字以内） 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en-US" altLang="zh-CN" dirty="0" smtClean="0"/>
              <a:t>        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857224" y="238107"/>
            <a:ext cx="4000528" cy="41672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buNone/>
            </a:pPr>
            <a:endParaRPr lang="en-US" altLang="zh-CN" sz="1800" dirty="0" smtClean="0"/>
          </a:p>
          <a:p>
            <a:pPr algn="ctr">
              <a:buNone/>
            </a:pPr>
            <a:r>
              <a:rPr lang="zh-CN" altLang="en-US" sz="1800" dirty="0" smtClean="0"/>
              <a:t>四、个人获得的奖励及荣誉称号</a:t>
            </a:r>
            <a:br>
              <a:rPr lang="zh-CN" altLang="en-US" sz="1800" dirty="0" smtClean="0"/>
            </a:br>
            <a:endParaRPr lang="zh-CN" altLang="en-US" sz="1800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71472" y="1190614"/>
          <a:ext cx="7929880" cy="3131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004"/>
                <a:gridCol w="625082"/>
                <a:gridCol w="1687723"/>
                <a:gridCol w="1321603"/>
                <a:gridCol w="1321603"/>
                <a:gridCol w="1321603"/>
              </a:tblGrid>
              <a:tr h="316230">
                <a:tc>
                  <a:txBody>
                    <a:bodyPr/>
                    <a:lstStyle/>
                    <a:p>
                      <a:pPr indent="0" algn="ctr" fontAlgn="auto"/>
                      <a:r>
                        <a:rPr lang="en-US" altLang="zh-CN" sz="1500" baseline="0" dirty="0" smtClean="0"/>
                        <a:t>  </a:t>
                      </a:r>
                      <a:r>
                        <a:rPr lang="zh-CN" altLang="en-US" sz="1500" dirty="0" smtClean="0"/>
                        <a:t>授予奖项层级</a:t>
                      </a:r>
                      <a:endParaRPr lang="zh-CN" altLang="en-US" sz="15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r>
                        <a:rPr lang="zh-CN" altLang="en-US" sz="1500" dirty="0" smtClean="0"/>
                        <a:t>序号</a:t>
                      </a:r>
                      <a:endParaRPr lang="zh-CN" altLang="en-US" sz="15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marR="0" indent="0" algn="ctr" defTabSz="1069975" rtl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500" dirty="0" smtClean="0"/>
                        <a:t> </a:t>
                      </a:r>
                      <a:r>
                        <a:rPr lang="zh-CN" altLang="en-US" sz="1500" dirty="0" smtClean="0"/>
                        <a:t>奖项授予单位</a:t>
                      </a:r>
                      <a:endParaRPr lang="zh-CN" altLang="en-US" sz="1500" dirty="0" smtClean="0"/>
                    </a:p>
                    <a:p>
                      <a:pPr marL="0" marR="0" indent="0" algn="ctr" defTabSz="10699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15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r>
                        <a:rPr lang="zh-CN" altLang="en-US" sz="1500" dirty="0" smtClean="0">
                          <a:sym typeface="+mn-ea"/>
                        </a:rPr>
                        <a:t>奖项名称</a:t>
                      </a:r>
                      <a:endParaRPr lang="zh-CN" altLang="en-US" sz="1500" dirty="0" smtClean="0"/>
                    </a:p>
                    <a:p>
                      <a:pPr algn="ctr"/>
                      <a:endParaRPr lang="zh-CN" altLang="en-US" sz="1500" dirty="0" smtClean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r>
                        <a:rPr lang="zh-CN" altLang="en-US" sz="1500" dirty="0" smtClean="0">
                          <a:sym typeface="+mn-ea"/>
                        </a:rPr>
                        <a:t>获奖等级</a:t>
                      </a:r>
                      <a:endParaRPr lang="zh-CN" altLang="en-US" sz="1500" dirty="0" smtClean="0"/>
                    </a:p>
                    <a:p>
                      <a:pPr algn="ctr"/>
                      <a:endParaRPr lang="zh-CN" altLang="en-US" sz="1500" dirty="0" smtClean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r>
                        <a:rPr lang="zh-CN" altLang="en-US" sz="1500" dirty="0" smtClean="0">
                          <a:sym typeface="+mn-ea"/>
                        </a:rPr>
                        <a:t>获奖日期</a:t>
                      </a:r>
                      <a:endParaRPr lang="zh-CN" altLang="en-US" sz="1500" dirty="0"/>
                    </a:p>
                    <a:p>
                      <a:pPr algn="ctr"/>
                      <a:endParaRPr lang="zh-CN" altLang="en-US" sz="1500" dirty="0" smtClean="0"/>
                    </a:p>
                  </a:txBody>
                  <a:tcPr marT="38100" marB="38100"/>
                </a:tc>
              </a:tr>
              <a:tr h="253365">
                <a:tc rowSpan="2">
                  <a:txBody>
                    <a:bodyPr/>
                    <a:lstStyle/>
                    <a:p>
                      <a:r>
                        <a:rPr lang="zh-CN" altLang="en-US" sz="1200" dirty="0" smtClean="0"/>
                        <a:t> </a:t>
                      </a:r>
                      <a:r>
                        <a:rPr lang="en-US" altLang="zh-CN" sz="1200" dirty="0" smtClean="0"/>
                        <a:t> </a:t>
                      </a:r>
                      <a:r>
                        <a:rPr lang="zh-CN" altLang="en-US" sz="1200" dirty="0" smtClean="0"/>
                        <a:t>国家级（政府单位或行业主管部门）</a:t>
                      </a:r>
                      <a:r>
                        <a:rPr lang="en-US" altLang="zh-CN" sz="1200" dirty="0" smtClean="0"/>
                        <a:t> </a:t>
                      </a:r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T="38100" marB="38100"/>
                </a:tc>
              </a:tr>
              <a:tr h="412753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</a:t>
                      </a:r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</a:tr>
              <a:tr h="275168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/>
                        <a:t>部、省级（政府单位或行业主管部门）</a:t>
                      </a:r>
                      <a:r>
                        <a:rPr lang="en-US" altLang="zh-CN" sz="1200" dirty="0" smtClean="0"/>
                        <a:t>             </a:t>
                      </a:r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</a:tr>
              <a:tr h="412750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</a:t>
                      </a:r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</a:tr>
              <a:tr h="275168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/>
                        <a:t>市、州级（政府单位或行业主管部门）</a:t>
                      </a:r>
                      <a:r>
                        <a:rPr lang="en-US" altLang="zh-CN" sz="1200" dirty="0" smtClean="0"/>
                        <a:t> </a:t>
                      </a:r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</a:tr>
              <a:tr h="412753"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     2</a:t>
                      </a:r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</a:tr>
              <a:tr h="275168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/>
                        <a:t>集团公司</a:t>
                      </a:r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</a:tr>
              <a:tr h="275168"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     2</a:t>
                      </a:r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0034" y="4702982"/>
            <a:ext cx="7715304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olidFill>
                  <a:srgbClr val="FF0000"/>
                </a:solidFill>
              </a:rPr>
              <a:t>注：由单位授予的奖项无需填报（集团公司除外）</a:t>
            </a:r>
            <a:endParaRPr lang="zh-CN" altLang="en-US" sz="1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857224" y="238107"/>
            <a:ext cx="4000528" cy="41672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buNone/>
            </a:pPr>
            <a:endParaRPr lang="en-US" altLang="zh-CN" sz="1800" dirty="0" smtClean="0"/>
          </a:p>
          <a:p>
            <a:pPr algn="ctr">
              <a:buNone/>
            </a:pPr>
            <a:r>
              <a:rPr lang="zh-CN" altLang="en-US" sz="1800" dirty="0" smtClean="0"/>
              <a:t>四、个人获得的奖励及荣誉称号</a:t>
            </a:r>
            <a:br>
              <a:rPr lang="zh-CN" altLang="en-US" sz="1800" dirty="0" smtClean="0"/>
            </a:br>
            <a:endParaRPr lang="zh-CN" altLang="en-US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500034" y="4702982"/>
            <a:ext cx="7715304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olidFill>
                  <a:srgbClr val="FF0000"/>
                </a:solidFill>
              </a:rPr>
              <a:t>注：由单位授予的奖项无需填报（集团公司除外）</a:t>
            </a:r>
            <a:endParaRPr lang="zh-CN" alt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4388" y="1690679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奖状照片：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/>
          <p:nvPr/>
        </p:nvSpPr>
        <p:spPr>
          <a:xfrm>
            <a:off x="285720" y="2143121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/>
              <a:t>欢迎评委批评</a:t>
            </a:r>
            <a:r>
              <a:rPr lang="zh-CN" altLang="en-US" sz="3600" dirty="0" smtClean="0"/>
              <a:t>指正！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2000232" y="654828"/>
            <a:ext cx="5000660" cy="5265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CN" altLang="en-US" sz="2800" dirty="0" smtClean="0"/>
              <a:t>注意事项</a:t>
            </a:r>
            <a:endParaRPr lang="zh-CN" altLang="en-US" sz="2800" dirty="0"/>
          </a:p>
        </p:txBody>
      </p:sp>
      <p:sp>
        <p:nvSpPr>
          <p:cNvPr id="5" name="内容占位符 4"/>
          <p:cNvSpPr txBox="1">
            <a:spLocks noGrp="1"/>
          </p:cNvSpPr>
          <p:nvPr>
            <p:ph sz="quarter" idx="1"/>
          </p:nvPr>
        </p:nvSpPr>
        <p:spPr>
          <a:xfrm>
            <a:off x="642910" y="1666867"/>
            <a:ext cx="8015286" cy="3479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solidFill>
                  <a:srgbClr val="FF0000"/>
                </a:solidFill>
              </a:rPr>
              <a:t>演示文档模板不得改动，总页数不超过</a:t>
            </a:r>
            <a:r>
              <a:rPr lang="en-US" altLang="zh-CN" sz="2000" dirty="0" smtClean="0">
                <a:solidFill>
                  <a:srgbClr val="FF0000"/>
                </a:solidFill>
              </a:rPr>
              <a:t>15</a:t>
            </a:r>
            <a:r>
              <a:rPr lang="zh-CN" altLang="en-US" sz="2000" dirty="0" smtClean="0">
                <a:solidFill>
                  <a:srgbClr val="FF0000"/>
                </a:solidFill>
              </a:rPr>
              <a:t>页；</a:t>
            </a:r>
            <a:endParaRPr lang="en-US" altLang="zh-CN" sz="2000" dirty="0" smtClean="0">
              <a:solidFill>
                <a:srgbClr val="FF0000"/>
              </a:solidFill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sym typeface="+mn-ea"/>
              </a:rPr>
              <a:t>重点学术成果，可由其中某一类或者几类组成，最终展示内容不超过</a:t>
            </a:r>
            <a:r>
              <a:rPr lang="en-US" altLang="zh-CN" sz="2000" dirty="0" smtClean="0">
                <a:sym typeface="+mn-ea"/>
              </a:rPr>
              <a:t>3</a:t>
            </a:r>
            <a:r>
              <a:rPr lang="zh-CN" altLang="en-US" sz="2000" dirty="0" smtClean="0">
                <a:sym typeface="+mn-ea"/>
              </a:rPr>
              <a:t>项；</a:t>
            </a:r>
            <a:endParaRPr lang="en-US" altLang="zh-CN" sz="2000" dirty="0" smtClean="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000" dirty="0" smtClean="0"/>
              <a:t>重点项目展示内容不超过</a:t>
            </a:r>
            <a:r>
              <a:rPr lang="en-US" altLang="zh-CN" sz="2000" dirty="0" smtClean="0"/>
              <a:t>3</a:t>
            </a:r>
            <a:r>
              <a:rPr lang="zh-CN" altLang="en-US" sz="2000" dirty="0" smtClean="0"/>
              <a:t>项；</a:t>
            </a:r>
            <a:endParaRPr lang="en-US" altLang="zh-CN" sz="2000" dirty="0" smtClean="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000" dirty="0" smtClean="0"/>
              <a:t>演示总时长不超过</a:t>
            </a:r>
            <a:r>
              <a:rPr lang="en-US" altLang="zh-CN" sz="2000" dirty="0" smtClean="0"/>
              <a:t>6</a:t>
            </a:r>
            <a:r>
              <a:rPr lang="zh-CN" altLang="en-US" sz="2000" dirty="0" smtClean="0"/>
              <a:t>分钟，以答辩现场专家计时时间为准；</a:t>
            </a:r>
            <a:endParaRPr lang="zh-CN" altLang="en-US" sz="2000" dirty="0" smtClean="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000" dirty="0" smtClean="0"/>
              <a:t>展示内容须与提交申报材料一致，不可新增内容。</a:t>
            </a:r>
            <a:endParaRPr lang="en-US" altLang="zh-CN" sz="2000" dirty="0" smtClean="0"/>
          </a:p>
          <a:p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85918" y="476233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dirty="0"/>
          </a:p>
        </p:txBody>
      </p:sp>
      <p:sp>
        <p:nvSpPr>
          <p:cNvPr id="7" name="圆角矩形 6"/>
          <p:cNvSpPr/>
          <p:nvPr/>
        </p:nvSpPr>
        <p:spPr>
          <a:xfrm>
            <a:off x="2357422" y="654828"/>
            <a:ext cx="4214842" cy="4167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/>
              <a:t>目 录</a:t>
            </a:r>
            <a:endParaRPr lang="zh-CN" altLang="en-US" sz="2800" dirty="0"/>
          </a:p>
        </p:txBody>
      </p:sp>
      <p:sp>
        <p:nvSpPr>
          <p:cNvPr id="8" name="文本框 1"/>
          <p:cNvSpPr txBox="1">
            <a:spLocks noGrp="1"/>
          </p:cNvSpPr>
          <p:nvPr>
            <p:ph sz="quarter" idx="1"/>
          </p:nvPr>
        </p:nvSpPr>
        <p:spPr>
          <a:xfrm>
            <a:off x="1500166" y="1643054"/>
            <a:ext cx="621510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2000" dirty="0" smtClean="0"/>
              <a:t>一、申报人基本情况</a:t>
            </a:r>
            <a:endParaRPr lang="en-US" altLang="zh-CN" sz="2000" dirty="0" smtClean="0"/>
          </a:p>
          <a:p>
            <a:pPr>
              <a:spcAft>
                <a:spcPts val="1200"/>
              </a:spcAft>
            </a:pPr>
            <a:r>
              <a:rPr lang="zh-CN" altLang="en-US" sz="2000" dirty="0" smtClean="0"/>
              <a:t>二、任现职以来重点</a:t>
            </a:r>
            <a:r>
              <a:rPr lang="zh-CN" altLang="en-US" sz="2000" dirty="0" smtClean="0">
                <a:sym typeface="+mn-ea"/>
              </a:rPr>
              <a:t>学术成果</a:t>
            </a:r>
            <a:r>
              <a:rPr lang="zh-CN" altLang="en-US" sz="2000" dirty="0" smtClean="0"/>
              <a:t>（</a:t>
            </a:r>
            <a:r>
              <a:rPr lang="en-US" altLang="zh-CN" sz="2000" dirty="0" smtClean="0"/>
              <a:t>1-3</a:t>
            </a:r>
            <a:r>
              <a:rPr lang="zh-CN" altLang="en-US" sz="2000" dirty="0" smtClean="0"/>
              <a:t>项）</a:t>
            </a:r>
            <a:endParaRPr lang="en-US" altLang="zh-CN" sz="2000" dirty="0" smtClean="0"/>
          </a:p>
          <a:p>
            <a:pPr>
              <a:spcAft>
                <a:spcPts val="1200"/>
              </a:spcAft>
            </a:pPr>
            <a:r>
              <a:rPr lang="zh-CN" altLang="en-US" sz="2000" dirty="0" smtClean="0"/>
              <a:t>三、任现职以来重点</a:t>
            </a:r>
            <a:r>
              <a:rPr lang="zh-CN" altLang="en-US" sz="2000" dirty="0" smtClean="0">
                <a:sym typeface="+mn-ea"/>
              </a:rPr>
              <a:t>参与项目</a:t>
            </a:r>
            <a:r>
              <a:rPr lang="zh-CN" altLang="en-US" sz="2000" dirty="0" smtClean="0"/>
              <a:t>（</a:t>
            </a:r>
            <a:r>
              <a:rPr lang="en-US" altLang="zh-CN" sz="2000" dirty="0" smtClean="0"/>
              <a:t>1-3</a:t>
            </a:r>
            <a:r>
              <a:rPr lang="zh-CN" altLang="en-US" sz="2000" dirty="0" smtClean="0"/>
              <a:t>项）</a:t>
            </a:r>
            <a:endParaRPr lang="en-US" altLang="zh-CN" sz="2000" dirty="0" smtClean="0"/>
          </a:p>
          <a:p>
            <a:pPr>
              <a:spcAft>
                <a:spcPts val="1200"/>
              </a:spcAft>
            </a:pPr>
            <a:r>
              <a:rPr lang="zh-CN" altLang="en-US" sz="2000" dirty="0" smtClean="0"/>
              <a:t>四、个人获得的奖励及荣誉称号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 txBox="1">
            <a:spLocks noGrp="1"/>
          </p:cNvSpPr>
          <p:nvPr>
            <p:ph sz="quarter" idx="1"/>
          </p:nvPr>
        </p:nvSpPr>
        <p:spPr>
          <a:xfrm>
            <a:off x="428596" y="1012019"/>
            <a:ext cx="822960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zh-CN" altLang="en-US" sz="1800" dirty="0" smtClean="0"/>
              <a:t>姓名：</a:t>
            </a:r>
            <a:r>
              <a:rPr lang="en-US" altLang="zh-CN" sz="1800" dirty="0" smtClean="0"/>
              <a:t>***</a:t>
            </a:r>
            <a:r>
              <a:rPr lang="zh-CN" altLang="en-US" sz="1800" dirty="0" smtClean="0"/>
              <a:t>                                     </a:t>
            </a:r>
            <a:r>
              <a:rPr lang="en-US" altLang="zh-CN" sz="1800" dirty="0" smtClean="0"/>
              <a:t>                 </a:t>
            </a:r>
            <a:r>
              <a:rPr lang="zh-CN" altLang="en-US" sz="1800" dirty="0" smtClean="0"/>
              <a:t>现</a:t>
            </a:r>
            <a:r>
              <a:rPr lang="zh-CN" altLang="en-US" sz="1800" dirty="0" smtClean="0">
                <a:sym typeface="+mn-ea"/>
              </a:rPr>
              <a:t>任职单位：</a:t>
            </a:r>
            <a:r>
              <a:rPr lang="en-US" altLang="zh-CN" sz="1800" dirty="0" smtClean="0">
                <a:sym typeface="+mn-ea"/>
              </a:rPr>
              <a:t>***    </a:t>
            </a:r>
            <a:r>
              <a:rPr lang="en-US" altLang="zh-CN" sz="1800" dirty="0" smtClean="0"/>
              <a:t>        </a:t>
            </a:r>
            <a:endParaRPr lang="en-US" altLang="zh-CN" sz="1800" dirty="0" smtClean="0"/>
          </a:p>
          <a:p>
            <a:pPr>
              <a:spcBef>
                <a:spcPts val="0"/>
              </a:spcBef>
            </a:pPr>
            <a:endParaRPr lang="en-US" altLang="zh-CN" sz="1800" dirty="0" smtClean="0"/>
          </a:p>
          <a:p>
            <a:pPr>
              <a:spcBef>
                <a:spcPts val="0"/>
              </a:spcBef>
            </a:pPr>
            <a:r>
              <a:rPr lang="zh-CN" altLang="en-US" sz="1800" dirty="0" smtClean="0">
                <a:sym typeface="+mn-ea"/>
              </a:rPr>
              <a:t>最高学历</a:t>
            </a:r>
            <a:r>
              <a:rPr lang="en-US" altLang="zh-CN" sz="1800" dirty="0" smtClean="0">
                <a:sym typeface="+mn-ea"/>
              </a:rPr>
              <a:t>/</a:t>
            </a:r>
            <a:r>
              <a:rPr lang="zh-CN" altLang="en-US" sz="1800" dirty="0" smtClean="0">
                <a:sym typeface="+mn-ea"/>
              </a:rPr>
              <a:t>毕业院校</a:t>
            </a:r>
            <a:r>
              <a:rPr lang="en-US" altLang="zh-CN" sz="1800" dirty="0" smtClean="0">
                <a:sym typeface="+mn-ea"/>
              </a:rPr>
              <a:t> </a:t>
            </a:r>
            <a:r>
              <a:rPr lang="zh-CN" altLang="en-US" sz="1800" dirty="0" smtClean="0">
                <a:sym typeface="+mn-ea"/>
              </a:rPr>
              <a:t>：</a:t>
            </a:r>
            <a:r>
              <a:rPr lang="en-US" altLang="zh-CN" sz="1800" dirty="0" smtClean="0">
                <a:sym typeface="+mn-ea"/>
              </a:rPr>
              <a:t>***</a:t>
            </a:r>
            <a:r>
              <a:rPr lang="en-US" altLang="zh-CN" sz="1800" dirty="0" smtClean="0"/>
              <a:t>  </a:t>
            </a:r>
            <a:endParaRPr lang="en-US" altLang="zh-CN" sz="1800" dirty="0" smtClean="0"/>
          </a:p>
          <a:p>
            <a:pPr>
              <a:spcBef>
                <a:spcPts val="0"/>
              </a:spcBef>
              <a:buNone/>
            </a:pPr>
            <a:r>
              <a:rPr lang="en-US" altLang="zh-CN" sz="1800" dirty="0" smtClean="0"/>
              <a:t>                      </a:t>
            </a:r>
            <a:endParaRPr lang="en-US" altLang="zh-CN" sz="1800" dirty="0" smtClean="0"/>
          </a:p>
          <a:p>
            <a:pPr>
              <a:spcBef>
                <a:spcPts val="0"/>
              </a:spcBef>
            </a:pPr>
            <a:r>
              <a:rPr lang="zh-CN" altLang="en-US" sz="1800" dirty="0" smtClean="0"/>
              <a:t>现任专业技术职务</a:t>
            </a:r>
            <a:r>
              <a:rPr lang="en-US" altLang="zh-CN" sz="1800" dirty="0" smtClean="0"/>
              <a:t>/</a:t>
            </a:r>
            <a:r>
              <a:rPr lang="zh-CN" altLang="en-US" sz="1800" dirty="0" smtClean="0">
                <a:solidFill>
                  <a:schemeClr val="tx1"/>
                </a:solidFill>
              </a:rPr>
              <a:t>起始时间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***                          </a:t>
            </a:r>
            <a:endParaRPr lang="en-US" altLang="zh-CN" sz="1800" dirty="0" smtClean="0"/>
          </a:p>
          <a:p>
            <a:pPr>
              <a:spcBef>
                <a:spcPts val="0"/>
              </a:spcBef>
            </a:pPr>
            <a:endParaRPr lang="zh-CN" altLang="en-US" sz="1800" dirty="0" smtClean="0"/>
          </a:p>
          <a:p>
            <a:pPr>
              <a:spcBef>
                <a:spcPts val="0"/>
              </a:spcBef>
            </a:pPr>
            <a:r>
              <a:rPr lang="zh-CN" altLang="en-US" sz="1800" dirty="0" smtClean="0"/>
              <a:t>破格申报情况：</a:t>
            </a:r>
            <a:r>
              <a:rPr lang="zh-CN" altLang="en-US" sz="1800" dirty="0" smtClean="0">
                <a:solidFill>
                  <a:srgbClr val="FF0000"/>
                </a:solidFill>
              </a:rPr>
              <a:t>（正常申报人员填否，破格人员选填“破学历”、“破资历”或“破层级”）</a:t>
            </a:r>
            <a:r>
              <a:rPr lang="en-US" altLang="zh-CN" sz="1800" dirty="0" smtClean="0">
                <a:solidFill>
                  <a:srgbClr val="FF0000"/>
                </a:solidFill>
              </a:rPr>
              <a:t>    </a:t>
            </a:r>
            <a:r>
              <a:rPr lang="en-US" altLang="zh-CN" sz="1800" dirty="0" smtClean="0"/>
              <a:t>                                               </a:t>
            </a:r>
            <a:endParaRPr lang="en-US" altLang="zh-CN" sz="1800" dirty="0" smtClean="0"/>
          </a:p>
          <a:p>
            <a:pPr>
              <a:spcBef>
                <a:spcPts val="0"/>
              </a:spcBef>
            </a:pPr>
            <a:endParaRPr lang="zh-CN" altLang="en-US" sz="1800" dirty="0" smtClean="0"/>
          </a:p>
          <a:p>
            <a:pPr>
              <a:spcBef>
                <a:spcPts val="0"/>
              </a:spcBef>
            </a:pPr>
            <a:r>
              <a:rPr lang="zh-CN" altLang="en-US" sz="1800" dirty="0" smtClean="0"/>
              <a:t>最近三次任职（从业）工作经历：</a:t>
            </a:r>
            <a:endParaRPr lang="en-US" altLang="zh-CN" sz="1800" dirty="0" smtClean="0"/>
          </a:p>
          <a:p>
            <a:pPr>
              <a:spcBef>
                <a:spcPts val="0"/>
              </a:spcBef>
            </a:pPr>
            <a:endParaRPr lang="en-US" altLang="zh-CN" sz="1800" dirty="0" smtClean="0"/>
          </a:p>
          <a:p>
            <a:pPr>
              <a:spcBef>
                <a:spcPts val="0"/>
              </a:spcBef>
            </a:pPr>
            <a:r>
              <a:rPr lang="en-US" altLang="zh-CN" sz="1800" dirty="0" smtClean="0"/>
              <a:t>        1</a:t>
            </a:r>
            <a:r>
              <a:rPr lang="zh-CN" altLang="en-US" sz="1800" dirty="0" smtClean="0"/>
              <a:t>、</a:t>
            </a:r>
            <a:r>
              <a:rPr lang="en-US" altLang="zh-CN" sz="1800" dirty="0" smtClean="0"/>
              <a:t>***</a:t>
            </a:r>
            <a:endParaRPr lang="en-US" altLang="zh-CN" sz="1800" dirty="0" smtClean="0"/>
          </a:p>
          <a:p>
            <a:pPr>
              <a:spcBef>
                <a:spcPts val="0"/>
              </a:spcBef>
            </a:pPr>
            <a:r>
              <a:rPr lang="en-US" altLang="zh-CN" sz="1800" dirty="0" smtClean="0"/>
              <a:t>        2</a:t>
            </a:r>
            <a:r>
              <a:rPr lang="zh-CN" altLang="en-US" sz="1800" dirty="0" smtClean="0"/>
              <a:t>、</a:t>
            </a:r>
            <a:r>
              <a:rPr lang="en-US" altLang="zh-CN" sz="1800" dirty="0" smtClean="0"/>
              <a:t>***</a:t>
            </a:r>
            <a:endParaRPr lang="en-US" altLang="zh-CN" sz="1800" dirty="0" smtClean="0"/>
          </a:p>
          <a:p>
            <a:pPr>
              <a:spcBef>
                <a:spcPts val="0"/>
              </a:spcBef>
            </a:pPr>
            <a:r>
              <a:rPr lang="en-US" altLang="zh-CN" sz="1800" dirty="0" smtClean="0"/>
              <a:t>        3</a:t>
            </a:r>
            <a:r>
              <a:rPr lang="zh-CN" altLang="en-US" sz="1800" dirty="0" smtClean="0"/>
              <a:t>、</a:t>
            </a:r>
            <a:r>
              <a:rPr lang="en-US" altLang="zh-CN" sz="1800" dirty="0" smtClean="0"/>
              <a:t>***</a:t>
            </a:r>
            <a:endParaRPr lang="en-US" altLang="zh-CN" sz="1800" dirty="0" smtClean="0"/>
          </a:p>
          <a:p>
            <a:endParaRPr lang="zh-CN" altLang="en-US" sz="1800" dirty="0"/>
          </a:p>
        </p:txBody>
      </p:sp>
      <p:sp>
        <p:nvSpPr>
          <p:cNvPr id="14" name="五边形 13"/>
          <p:cNvSpPr/>
          <p:nvPr/>
        </p:nvSpPr>
        <p:spPr>
          <a:xfrm>
            <a:off x="857224" y="297638"/>
            <a:ext cx="2714644" cy="35719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一、申报人基本情况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857224" y="238107"/>
            <a:ext cx="4357718" cy="41672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zh-CN" altLang="en-US" sz="1800" dirty="0" smtClean="0"/>
              <a:t>二、任现职以来重点</a:t>
            </a:r>
            <a:r>
              <a:rPr lang="zh-CN" altLang="en-US" sz="1800" dirty="0" smtClean="0">
                <a:sym typeface="+mn-ea"/>
              </a:rPr>
              <a:t>学术成果</a:t>
            </a:r>
            <a:r>
              <a:rPr lang="zh-CN" altLang="en-US" sz="1800" dirty="0" smtClean="0"/>
              <a:t>（</a:t>
            </a:r>
            <a:r>
              <a:rPr lang="en-US" altLang="zh-CN" sz="1800" dirty="0" smtClean="0"/>
              <a:t>1-3</a:t>
            </a:r>
            <a:r>
              <a:rPr lang="zh-CN" altLang="en-US" sz="1800" dirty="0" smtClean="0"/>
              <a:t>项）</a:t>
            </a:r>
            <a:endParaRPr lang="zh-CN" alt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857224" y="707852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重点学术成果汇总表：</a:t>
            </a:r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14283" y="1131081"/>
          <a:ext cx="8786873" cy="32635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036"/>
                <a:gridCol w="685801"/>
                <a:gridCol w="2706486"/>
                <a:gridCol w="556245"/>
                <a:gridCol w="1056640"/>
                <a:gridCol w="1946469"/>
                <a:gridCol w="834196"/>
              </a:tblGrid>
              <a:tr h="369097">
                <a:tc>
                  <a:txBody>
                    <a:bodyPr/>
                    <a:lstStyle/>
                    <a:p>
                      <a:pPr indent="0" algn="ctr" fontAlgn="auto"/>
                      <a:r>
                        <a:rPr lang="zh-CN" altLang="en-US" sz="1200" dirty="0" smtClean="0"/>
                        <a:t> 成果类型</a:t>
                      </a:r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r>
                        <a:rPr lang="zh-CN" altLang="en-US" sz="1200" dirty="0" smtClean="0"/>
                        <a:t>序号</a:t>
                      </a:r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marR="0" indent="0" algn="ctr" defTabSz="1069975" rtl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dirty="0" smtClean="0"/>
                        <a:t>名称</a:t>
                      </a:r>
                      <a:endParaRPr lang="zh-CN" altLang="en-US" sz="1200" dirty="0" smtClean="0"/>
                    </a:p>
                    <a:p>
                      <a:pPr marR="0" indent="0" algn="ctr" defTabSz="1069975" rtl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marR="0" indent="0" algn="ctr" defTabSz="1069975" rtl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dirty="0" smtClean="0"/>
                        <a:t>排名</a:t>
                      </a:r>
                      <a:endParaRPr lang="zh-CN" altLang="en-US" sz="1200" dirty="0" smtClean="0"/>
                    </a:p>
                    <a:p>
                      <a:pPr marR="0" indent="0" algn="ctr" defTabSz="1069975" rtl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marL="0" indent="0" algn="ctr" defTabSz="1069975" rtl="0" eaLnBrk="1" fontAlgn="auto" latinLnBrk="0" hangingPunct="1"/>
                      <a:r>
                        <a:rPr lang="zh-CN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是否公开</a:t>
                      </a:r>
                      <a:r>
                        <a:rPr lang="en-US" altLang="zh-CN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zh-CN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发表</a:t>
                      </a:r>
                      <a:endParaRPr lang="zh-CN" altLang="en-US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r>
                        <a:rPr lang="zh-CN" altLang="en-US" sz="1200" dirty="0" smtClean="0">
                          <a:solidFill>
                            <a:schemeClr val="bg1"/>
                          </a:solidFill>
                        </a:rPr>
                        <a:t>专利号</a:t>
                      </a:r>
                      <a:r>
                        <a:rPr lang="en-US" altLang="zh-CN" sz="1200" dirty="0" smtClean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chemeClr val="bg1"/>
                          </a:solidFill>
                        </a:rPr>
                        <a:t>期刊名</a:t>
                      </a:r>
                      <a:r>
                        <a:rPr lang="en-US" altLang="zh-CN" sz="1200" dirty="0" smtClean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chemeClr val="bg1"/>
                          </a:solidFill>
                        </a:rPr>
                        <a:t>出版社</a:t>
                      </a:r>
                      <a:endParaRPr lang="zh-CN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r>
                        <a:rPr lang="zh-CN" altLang="en-US" sz="1200" dirty="0" smtClean="0"/>
                        <a:t>备注</a:t>
                      </a:r>
                      <a:endParaRPr lang="zh-CN" altLang="en-US" sz="1200" dirty="0"/>
                    </a:p>
                  </a:txBody>
                  <a:tcPr marT="38100" marB="38100"/>
                </a:tc>
              </a:tr>
              <a:tr h="232623">
                <a:tc rowSpan="3">
                  <a:txBody>
                    <a:bodyPr/>
                    <a:lstStyle/>
                    <a:p>
                      <a:pPr indent="0" algn="ctr" fontAlgn="auto"/>
                      <a:endParaRPr lang="en-US" altLang="zh-CN" sz="1000" b="1" dirty="0" smtClean="0"/>
                    </a:p>
                    <a:p>
                      <a:pPr indent="0" algn="ctr" fontAlgn="auto"/>
                      <a:endParaRPr lang="en-US" altLang="zh-CN" sz="1000" b="1" dirty="0" smtClean="0"/>
                    </a:p>
                    <a:p>
                      <a:pPr indent="0" algn="ctr" fontAlgn="auto"/>
                      <a:r>
                        <a:rPr lang="zh-CN" altLang="en-US" sz="1000" b="1" dirty="0" smtClean="0"/>
                        <a:t>发明专利</a:t>
                      </a:r>
                      <a:endParaRPr lang="zh-CN" altLang="en-US" sz="1000" b="1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</a:tr>
              <a:tr h="232410">
                <a:tc vMerge="1">
                  <a:tcPr/>
                </a:tc>
                <a:tc>
                  <a:txBody>
                    <a:bodyPr/>
                    <a:lstStyle/>
                    <a:p>
                      <a:pPr indent="0" algn="ctr" fontAlgn="auto"/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</a:tr>
              <a:tr h="232623">
                <a:tc vMerge="1">
                  <a:tcPr/>
                </a:tc>
                <a:tc>
                  <a:txBody>
                    <a:bodyPr/>
                    <a:lstStyle/>
                    <a:p>
                      <a:pPr indent="0" algn="ctr" fontAlgn="auto"/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</a:tr>
              <a:tr h="232623">
                <a:tc rowSpan="3">
                  <a:txBody>
                    <a:bodyPr/>
                    <a:lstStyle/>
                    <a:p>
                      <a:pPr indent="0" algn="ctr" fontAlgn="auto"/>
                      <a:endParaRPr lang="en-US" altLang="zh-CN" sz="1000" b="1" dirty="0" smtClean="0"/>
                    </a:p>
                    <a:p>
                      <a:pPr indent="0" algn="ctr" fontAlgn="auto"/>
                      <a:r>
                        <a:rPr lang="zh-CN" altLang="en-US" sz="1000" b="1" dirty="0" smtClean="0"/>
                        <a:t>新型实用专利</a:t>
                      </a:r>
                      <a:r>
                        <a:rPr lang="en-US" altLang="zh-CN" sz="1000" b="1" dirty="0" smtClean="0"/>
                        <a:t>(</a:t>
                      </a:r>
                      <a:r>
                        <a:rPr lang="zh-CN" altLang="en-US" sz="1000" b="1" dirty="0" smtClean="0"/>
                        <a:t>软著）</a:t>
                      </a:r>
                      <a:endParaRPr lang="zh-CN" altLang="en-US" sz="1000" b="1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</a:tr>
              <a:tr h="232623">
                <a:tc vMerge="1">
                  <a:tcPr/>
                </a:tc>
                <a:tc>
                  <a:txBody>
                    <a:bodyPr/>
                    <a:lstStyle/>
                    <a:p>
                      <a:pPr indent="0" algn="ctr" fontAlgn="auto"/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</a:tr>
              <a:tr h="232623">
                <a:tc vMerge="1">
                  <a:tcPr/>
                </a:tc>
                <a:tc>
                  <a:txBody>
                    <a:bodyPr/>
                    <a:lstStyle/>
                    <a:p>
                      <a:pPr indent="0" algn="ctr" fontAlgn="auto"/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</a:tr>
              <a:tr h="232623">
                <a:tc rowSpan="3">
                  <a:txBody>
                    <a:bodyPr/>
                    <a:lstStyle/>
                    <a:p>
                      <a:pPr indent="0" algn="ctr" fontAlgn="auto"/>
                      <a:endParaRPr lang="en-US" altLang="zh-CN" sz="1000" b="1" dirty="0" smtClean="0"/>
                    </a:p>
                    <a:p>
                      <a:pPr indent="0" algn="ctr" fontAlgn="auto"/>
                      <a:endParaRPr lang="en-US" altLang="zh-CN" sz="1000" b="1" dirty="0" smtClean="0"/>
                    </a:p>
                    <a:p>
                      <a:pPr indent="0" algn="ctr" fontAlgn="auto"/>
                      <a:r>
                        <a:rPr lang="zh-CN" altLang="en-US" sz="1000" b="1" dirty="0" smtClean="0"/>
                        <a:t>论文著作</a:t>
                      </a:r>
                      <a:endParaRPr lang="zh-CN" altLang="en-US" sz="1000" b="1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</a:tr>
              <a:tr h="232623">
                <a:tc vMerge="1">
                  <a:tcPr/>
                </a:tc>
                <a:tc>
                  <a:txBody>
                    <a:bodyPr/>
                    <a:lstStyle/>
                    <a:p>
                      <a:pPr indent="0" algn="ctr" fontAlgn="auto"/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</a:tr>
              <a:tr h="232623">
                <a:tc vMerge="1">
                  <a:tcPr/>
                </a:tc>
                <a:tc>
                  <a:txBody>
                    <a:bodyPr/>
                    <a:lstStyle/>
                    <a:p>
                      <a:pPr indent="0" algn="ctr" fontAlgn="auto"/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</a:tr>
              <a:tr h="232623">
                <a:tc rowSpan="3">
                  <a:txBody>
                    <a:bodyPr/>
                    <a:lstStyle/>
                    <a:p>
                      <a:pPr indent="0" algn="ctr" fontAlgn="auto"/>
                      <a:endParaRPr lang="en-US" altLang="zh-CN" sz="1000" b="1" dirty="0" smtClean="0"/>
                    </a:p>
                    <a:p>
                      <a:pPr indent="0" algn="ctr" fontAlgn="auto"/>
                      <a:endParaRPr lang="en-US" altLang="zh-CN" sz="1000" b="1" dirty="0" smtClean="0"/>
                    </a:p>
                    <a:p>
                      <a:pPr indent="0" algn="ctr" fontAlgn="auto"/>
                      <a:r>
                        <a:rPr lang="en-US" altLang="zh-CN" sz="1000" b="1" dirty="0" smtClean="0"/>
                        <a:t>  </a:t>
                      </a:r>
                      <a:r>
                        <a:rPr lang="zh-CN" altLang="en-US" sz="1000" b="1" dirty="0" smtClean="0"/>
                        <a:t>其他</a:t>
                      </a:r>
                      <a:endParaRPr lang="zh-CN" altLang="en-US" sz="1000" b="1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</a:tr>
              <a:tr h="232623">
                <a:tc vMerge="1">
                  <a:tcPr/>
                </a:tc>
                <a:tc>
                  <a:txBody>
                    <a:bodyPr/>
                    <a:lstStyle/>
                    <a:p>
                      <a:pPr indent="0" algn="ctr" fontAlgn="auto"/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</a:tr>
              <a:tr h="262947">
                <a:tc vMerge="1">
                  <a:tcPr/>
                </a:tc>
                <a:tc>
                  <a:txBody>
                    <a:bodyPr/>
                    <a:lstStyle/>
                    <a:p>
                      <a:pPr indent="0" algn="ctr" fontAlgn="auto"/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 algn="ctr" fontAlgn="auto"/>
                      <a:endParaRPr lang="zh-CN" altLang="en-US" sz="1000" dirty="0"/>
                    </a:p>
                  </a:txBody>
                  <a:tcPr marT="38100" marB="3810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4282" y="4643450"/>
            <a:ext cx="8643998" cy="798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solidFill>
                  <a:srgbClr val="FF0000"/>
                </a:solidFill>
              </a:rPr>
              <a:t>注：</a:t>
            </a:r>
            <a:r>
              <a:rPr lang="en-US" altLang="zh-CN" sz="1400" dirty="0" smtClean="0">
                <a:solidFill>
                  <a:srgbClr val="FF0000"/>
                </a:solidFill>
              </a:rPr>
              <a:t> 1</a:t>
            </a:r>
            <a:r>
              <a:rPr lang="zh-CN" altLang="en-US" sz="1400" dirty="0" smtClean="0">
                <a:solidFill>
                  <a:srgbClr val="FF0000"/>
                </a:solidFill>
              </a:rPr>
              <a:t>、此表格不可增减，不涉及部分填“无”。</a:t>
            </a:r>
            <a:endParaRPr lang="zh-CN" altLang="en-US" sz="1400" dirty="0" smtClean="0">
              <a:solidFill>
                <a:srgbClr val="FF0000"/>
              </a:solidFill>
            </a:endParaRPr>
          </a:p>
          <a:p>
            <a:r>
              <a:rPr lang="zh-CN" altLang="en-US" sz="1400" dirty="0" smtClean="0">
                <a:solidFill>
                  <a:srgbClr val="FF0000"/>
                </a:solidFill>
              </a:rPr>
              <a:t> </a:t>
            </a:r>
            <a:r>
              <a:rPr lang="en-US" altLang="zh-CN" sz="1400" dirty="0" smtClean="0">
                <a:solidFill>
                  <a:srgbClr val="FF0000"/>
                </a:solidFill>
              </a:rPr>
              <a:t>          2</a:t>
            </a:r>
            <a:r>
              <a:rPr lang="zh-CN" altLang="en-US" sz="1400" dirty="0" smtClean="0">
                <a:solidFill>
                  <a:srgbClr val="FF0000"/>
                </a:solidFill>
              </a:rPr>
              <a:t>、“其他”包括：行业标准、技术鉴定报告、技术创新成果报告、技术可行性论证报告等。</a:t>
            </a:r>
            <a:endParaRPr lang="zh-CN" altLang="en-US" sz="1400" dirty="0" smtClean="0">
              <a:solidFill>
                <a:srgbClr val="FF0000"/>
              </a:solidFill>
            </a:endParaRPr>
          </a:p>
          <a:p>
            <a:r>
              <a:rPr lang="en-US" altLang="zh-CN" sz="1400" dirty="0" smtClean="0">
                <a:solidFill>
                  <a:srgbClr val="FF0000"/>
                </a:solidFill>
              </a:rPr>
              <a:t>           3</a:t>
            </a:r>
            <a:r>
              <a:rPr lang="zh-CN" altLang="en-US" sz="1400" dirty="0" smtClean="0">
                <a:solidFill>
                  <a:srgbClr val="FF0000"/>
                </a:solidFill>
              </a:rPr>
              <a:t>、后续展示的</a:t>
            </a:r>
            <a:r>
              <a:rPr lang="en-US" altLang="zh-CN" sz="1400" dirty="0" smtClean="0">
                <a:solidFill>
                  <a:srgbClr val="FF0000"/>
                </a:solidFill>
              </a:rPr>
              <a:t>“</a:t>
            </a:r>
            <a:r>
              <a:rPr lang="zh-CN" altLang="en-US" sz="1400" dirty="0" smtClean="0">
                <a:solidFill>
                  <a:srgbClr val="FF0000"/>
                </a:solidFill>
                <a:sym typeface="+mn-ea"/>
              </a:rPr>
              <a:t>任现职以来重点学术成果</a:t>
            </a:r>
            <a:r>
              <a:rPr lang="en-US" altLang="zh-CN" sz="1400" dirty="0" smtClean="0">
                <a:solidFill>
                  <a:srgbClr val="FF0000"/>
                </a:solidFill>
                <a:sym typeface="+mn-ea"/>
              </a:rPr>
              <a:t>”</a:t>
            </a:r>
            <a:r>
              <a:rPr lang="zh-CN" altLang="en-US" sz="1400" dirty="0" smtClean="0">
                <a:solidFill>
                  <a:srgbClr val="FF0000"/>
                </a:solidFill>
                <a:sym typeface="+mn-ea"/>
              </a:rPr>
              <a:t>须</a:t>
            </a:r>
            <a:r>
              <a:rPr lang="zh-CN" altLang="en-US" sz="1400" dirty="0" smtClean="0">
                <a:solidFill>
                  <a:srgbClr val="FF0000"/>
                </a:solidFill>
              </a:rPr>
              <a:t>与本表格内容对应。如有多项，请选择重要的三项展示</a:t>
            </a:r>
            <a:r>
              <a:rPr lang="zh-CN" altLang="en-US" sz="1600" dirty="0" smtClean="0">
                <a:solidFill>
                  <a:srgbClr val="FF0000"/>
                </a:solidFill>
              </a:rPr>
              <a:t>。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857224" y="238107"/>
            <a:ext cx="4357718" cy="41672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zh-CN" altLang="en-US" sz="1800" dirty="0" smtClean="0"/>
              <a:t>二、任现职以来重点</a:t>
            </a:r>
            <a:r>
              <a:rPr lang="zh-CN" altLang="en-US" sz="1800" dirty="0" smtClean="0">
                <a:sym typeface="+mn-ea"/>
              </a:rPr>
              <a:t>学术成果</a:t>
            </a:r>
            <a:r>
              <a:rPr lang="zh-CN" altLang="en-US" sz="1800" dirty="0" smtClean="0"/>
              <a:t>（1-3项）</a:t>
            </a:r>
            <a:endParaRPr lang="zh-CN" altLang="en-US" sz="1800" dirty="0" smtClean="0"/>
          </a:p>
        </p:txBody>
      </p:sp>
      <p:sp>
        <p:nvSpPr>
          <p:cNvPr id="9" name="标题 3"/>
          <p:cNvSpPr txBox="1"/>
          <p:nvPr/>
        </p:nvSpPr>
        <p:spPr>
          <a:xfrm>
            <a:off x="785495" y="774065"/>
            <a:ext cx="4430395" cy="535940"/>
          </a:xfrm>
          <a:prstGeom prst="rect">
            <a:avLst/>
          </a:prstGeom>
        </p:spPr>
        <p:txBody>
          <a:bodyPr bIns="91440" anchor="b" anchorCtr="0"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7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（一）重点学术成果</a:t>
            </a:r>
            <a:r>
              <a:rPr kumimoji="0" lang="zh-CN" altLang="en-US" sz="7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展示：专利类</a:t>
            </a:r>
            <a:br>
              <a:rPr kumimoji="0" lang="zh-CN" alt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zh-C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文本框 13"/>
          <p:cNvSpPr txBox="1"/>
          <p:nvPr/>
        </p:nvSpPr>
        <p:spPr>
          <a:xfrm>
            <a:off x="285750" y="1190625"/>
            <a:ext cx="7072630" cy="4211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800"/>
              </a:spcAft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dirty="0" smtClean="0"/>
              <a:t>专利名称：</a:t>
            </a:r>
            <a:endParaRPr lang="en-US" altLang="zh-CN" dirty="0" smtClean="0"/>
          </a:p>
          <a:p>
            <a:pPr>
              <a:spcAft>
                <a:spcPts val="1800"/>
              </a:spcAft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dirty="0" smtClean="0"/>
              <a:t>专利号：</a:t>
            </a:r>
            <a:r>
              <a:rPr lang="en-US" altLang="zh-CN" dirty="0" smtClean="0"/>
              <a:t>                                        </a:t>
            </a:r>
            <a:endParaRPr lang="en-US" altLang="zh-CN" dirty="0" smtClean="0"/>
          </a:p>
          <a:p>
            <a:pPr>
              <a:spcAft>
                <a:spcPts val="1800"/>
              </a:spcAft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dirty="0" smtClean="0"/>
              <a:t>专利创新介绍</a:t>
            </a:r>
            <a:r>
              <a:rPr lang="zh-CN" altLang="en-US" dirty="0" smtClean="0">
                <a:solidFill>
                  <a:srgbClr val="FF0000"/>
                </a:solidFill>
              </a:rPr>
              <a:t>（限</a:t>
            </a:r>
            <a:r>
              <a:rPr lang="en-US" altLang="zh-CN" dirty="0" smtClean="0">
                <a:solidFill>
                  <a:srgbClr val="FF0000"/>
                </a:solidFill>
              </a:rPr>
              <a:t>200</a:t>
            </a:r>
            <a:r>
              <a:rPr lang="zh-CN" altLang="en-US" dirty="0" smtClean="0">
                <a:solidFill>
                  <a:srgbClr val="FF0000"/>
                </a:solidFill>
              </a:rPr>
              <a:t>字以内）</a:t>
            </a:r>
            <a:r>
              <a:rPr lang="zh-CN" altLang="en-US" dirty="0" smtClean="0"/>
              <a:t> ：</a:t>
            </a:r>
            <a:endParaRPr lang="en-US" altLang="zh-CN" dirty="0" smtClean="0"/>
          </a:p>
          <a:p>
            <a:pPr indent="0">
              <a:spcAft>
                <a:spcPts val="1800"/>
              </a:spcAft>
              <a:buClr>
                <a:srgbClr val="00B0F0"/>
              </a:buClr>
              <a:buFont typeface="Wingdings" panose="05000000000000000000" pitchFamily="2" charset="2"/>
              <a:buNone/>
            </a:pPr>
            <a:endParaRPr lang="zh-CN" altLang="en-US" sz="2400" dirty="0" smtClean="0"/>
          </a:p>
          <a:p>
            <a:endParaRPr lang="zh-CN" altLang="en-US" sz="3200" dirty="0" smtClean="0"/>
          </a:p>
          <a:p>
            <a:endParaRPr lang="zh-CN" altLang="en-US" sz="2400" dirty="0" smtClean="0"/>
          </a:p>
          <a:p>
            <a:endParaRPr lang="zh-CN" alt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929322" y="1190614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专利证书原件图片扫描件</a:t>
            </a:r>
            <a:endParaRPr lang="zh-CN" altLang="en-US" dirty="0"/>
          </a:p>
        </p:txBody>
      </p:sp>
      <p:sp>
        <p:nvSpPr>
          <p:cNvPr id="14" name="文本框 2"/>
          <p:cNvSpPr txBox="1"/>
          <p:nvPr/>
        </p:nvSpPr>
        <p:spPr>
          <a:xfrm>
            <a:off x="714375" y="4940935"/>
            <a:ext cx="598487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/>
              <a:t>备注：根据个人提供学术成果材料选填，此页可增减。</a:t>
            </a:r>
            <a:endParaRPr lang="zh-CN" alt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857224" y="238107"/>
            <a:ext cx="4357718" cy="41672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zh-CN" altLang="en-US" sz="1800" dirty="0" smtClean="0"/>
              <a:t>二、任现职以来重点</a:t>
            </a:r>
            <a:r>
              <a:rPr lang="zh-CN" altLang="en-US" sz="1800" dirty="0" smtClean="0">
                <a:sym typeface="+mn-ea"/>
              </a:rPr>
              <a:t>学术成果</a:t>
            </a:r>
            <a:r>
              <a:rPr lang="zh-CN" altLang="en-US" sz="1800" dirty="0" smtClean="0"/>
              <a:t>（</a:t>
            </a:r>
            <a:r>
              <a:rPr lang="en-US" altLang="zh-CN" sz="1800" dirty="0" smtClean="0"/>
              <a:t>1-3</a:t>
            </a:r>
            <a:r>
              <a:rPr lang="zh-CN" altLang="en-US" sz="1800" dirty="0" smtClean="0"/>
              <a:t>项）</a:t>
            </a:r>
            <a:endParaRPr lang="zh-CN" altLang="en-US" sz="1800" dirty="0"/>
          </a:p>
        </p:txBody>
      </p:sp>
      <p:sp>
        <p:nvSpPr>
          <p:cNvPr id="9" name="标题 3"/>
          <p:cNvSpPr txBox="1"/>
          <p:nvPr/>
        </p:nvSpPr>
        <p:spPr>
          <a:xfrm>
            <a:off x="714348" y="773892"/>
            <a:ext cx="4000528" cy="535785"/>
          </a:xfrm>
          <a:prstGeom prst="rect">
            <a:avLst/>
          </a:prstGeom>
        </p:spPr>
        <p:txBody>
          <a:bodyPr bIns="91440" anchor="b" anchorCtr="0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en-US" altLang="zh-CN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zh-CN" altLang="en-US" sz="7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（二）重点学术成果：论文著作类</a:t>
            </a:r>
            <a:br>
              <a:rPr kumimoji="0" lang="zh-CN" alt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zh-C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85720" y="1309677"/>
            <a:ext cx="9072626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dirty="0" smtClean="0"/>
              <a:t> 论文名称：</a:t>
            </a:r>
            <a:endParaRPr lang="en-US" altLang="zh-CN" dirty="0" smtClean="0"/>
          </a:p>
          <a:p>
            <a:pPr>
              <a:spcAft>
                <a:spcPts val="1800"/>
              </a:spcAft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dirty="0" smtClean="0"/>
              <a:t>刊物</a:t>
            </a:r>
            <a:r>
              <a:rPr lang="en-US" altLang="zh-CN" dirty="0" smtClean="0"/>
              <a:t>/</a:t>
            </a:r>
            <a:r>
              <a:rPr lang="zh-CN" altLang="en-US" dirty="0" smtClean="0"/>
              <a:t>出版社名称：</a:t>
            </a:r>
            <a:endParaRPr lang="en-US" altLang="zh-CN" dirty="0" smtClean="0"/>
          </a:p>
          <a:p>
            <a:pPr>
              <a:spcAft>
                <a:spcPts val="1800"/>
              </a:spcAft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dirty="0" smtClean="0"/>
              <a:t> 论文创新介绍</a:t>
            </a:r>
            <a:r>
              <a:rPr lang="zh-CN" altLang="en-US" dirty="0" smtClean="0">
                <a:solidFill>
                  <a:srgbClr val="FF0000"/>
                </a:solidFill>
              </a:rPr>
              <a:t>（限</a:t>
            </a:r>
            <a:r>
              <a:rPr lang="en-US" altLang="zh-CN" dirty="0" smtClean="0">
                <a:solidFill>
                  <a:srgbClr val="FF0000"/>
                </a:solidFill>
              </a:rPr>
              <a:t>200</a:t>
            </a:r>
            <a:r>
              <a:rPr lang="zh-CN" altLang="en-US" dirty="0" smtClean="0">
                <a:solidFill>
                  <a:srgbClr val="FF0000"/>
                </a:solidFill>
              </a:rPr>
              <a:t>字以内）</a:t>
            </a:r>
            <a:r>
              <a:rPr lang="zh-CN" altLang="en-US" dirty="0" smtClean="0"/>
              <a:t>：</a:t>
            </a:r>
            <a:endParaRPr lang="zh-CN" altLang="en-US" dirty="0" smtClean="0"/>
          </a:p>
          <a:p>
            <a:pPr>
              <a:buFont typeface="Wingdings" panose="05000000000000000000" pitchFamily="2" charset="2"/>
              <a:buChar char="u"/>
            </a:pPr>
            <a:endParaRPr lang="zh-CN" altLang="en-US" sz="4000" dirty="0" smtClean="0"/>
          </a:p>
          <a:p>
            <a:pPr>
              <a:buFont typeface="Wingdings" panose="05000000000000000000" pitchFamily="2" charset="2"/>
              <a:buChar char="u"/>
            </a:pPr>
            <a:endParaRPr lang="zh-CN" altLang="en-US" sz="3200" dirty="0" smtClean="0"/>
          </a:p>
          <a:p>
            <a:pPr>
              <a:buFont typeface="Wingdings" panose="05000000000000000000" pitchFamily="2" charset="2"/>
              <a:buChar char="u"/>
            </a:pPr>
            <a:endParaRPr lang="zh-CN" alt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929322" y="1428740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论文目录页图片扫描件</a:t>
            </a:r>
            <a:endParaRPr lang="zh-CN" altLang="en-US" dirty="0"/>
          </a:p>
        </p:txBody>
      </p:sp>
      <p:sp>
        <p:nvSpPr>
          <p:cNvPr id="16" name="文本框 2"/>
          <p:cNvSpPr txBox="1"/>
          <p:nvPr/>
        </p:nvSpPr>
        <p:spPr>
          <a:xfrm>
            <a:off x="581025" y="4940935"/>
            <a:ext cx="588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ym typeface="+mn-ea"/>
              </a:rPr>
              <a:t>备注：根据个人提供学术成果材料选填，此页可增减。</a:t>
            </a:r>
            <a:endParaRPr lang="zh-CN" altLang="en-US" sz="1400" dirty="0" smtClean="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857224" y="238107"/>
            <a:ext cx="4357718" cy="41672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zh-CN" altLang="en-US" sz="1800" dirty="0" smtClean="0"/>
              <a:t>二、任现职以来重点</a:t>
            </a:r>
            <a:r>
              <a:rPr lang="zh-CN" altLang="en-US" sz="1800" dirty="0" smtClean="0">
                <a:sym typeface="+mn-ea"/>
              </a:rPr>
              <a:t>学术成果</a:t>
            </a:r>
            <a:r>
              <a:rPr lang="zh-CN" altLang="en-US" sz="1800" dirty="0" smtClean="0"/>
              <a:t>（</a:t>
            </a:r>
            <a:r>
              <a:rPr lang="en-US" altLang="zh-CN" sz="1800" dirty="0" smtClean="0"/>
              <a:t>1-3</a:t>
            </a:r>
            <a:r>
              <a:rPr lang="zh-CN" altLang="en-US" sz="1800" dirty="0" smtClean="0"/>
              <a:t>项）</a:t>
            </a:r>
            <a:endParaRPr lang="zh-CN" altLang="en-US" sz="1800" dirty="0"/>
          </a:p>
        </p:txBody>
      </p:sp>
      <p:sp>
        <p:nvSpPr>
          <p:cNvPr id="9" name="标题 3"/>
          <p:cNvSpPr txBox="1"/>
          <p:nvPr/>
        </p:nvSpPr>
        <p:spPr>
          <a:xfrm>
            <a:off x="357158" y="1142988"/>
            <a:ext cx="4214842" cy="535785"/>
          </a:xfrm>
          <a:prstGeom prst="rect">
            <a:avLst/>
          </a:prstGeom>
        </p:spPr>
        <p:txBody>
          <a:bodyPr bIns="91440" anchor="b" anchorCtr="0">
            <a:normAutofit fontScale="25000" lnSpcReduction="20000"/>
          </a:bodyPr>
          <a:lstStyle/>
          <a:p>
            <a:pPr lvl="0" algn="ctr">
              <a:spcBef>
                <a:spcPct val="0"/>
              </a:spcBef>
            </a:pPr>
            <a:br>
              <a:rPr kumimoji="0" lang="en-US" altLang="zh-CN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altLang="zh-CN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endParaRPr lang="en-US" altLang="zh-CN" sz="36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endParaRPr kumimoji="0" lang="en-US" altLang="zh-CN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kumimoji="0" lang="zh-CN" altLang="en-US" sz="7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（三）重点学术成果：</a:t>
            </a:r>
            <a:r>
              <a:rPr lang="zh-CN" altLang="en-US" sz="7200" b="1" dirty="0" smtClean="0"/>
              <a:t>其他类</a:t>
            </a:r>
            <a:br>
              <a:rPr lang="zh-CN" altLang="en-US" sz="9600" dirty="0" smtClean="0"/>
            </a:br>
            <a:br>
              <a:rPr kumimoji="0" lang="zh-CN" alt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zh-C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文本框 2"/>
          <p:cNvSpPr txBox="1"/>
          <p:nvPr/>
        </p:nvSpPr>
        <p:spPr>
          <a:xfrm>
            <a:off x="714375" y="4940935"/>
            <a:ext cx="685482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ym typeface="+mn-ea"/>
              </a:rPr>
              <a:t>备注：根据个人提供学术成果材料选填，此页可增减。</a:t>
            </a:r>
            <a:endParaRPr lang="zh-CN" altLang="en-US" sz="1400" dirty="0" smtClean="0">
              <a:sym typeface="+mn-ea"/>
            </a:endParaRPr>
          </a:p>
        </p:txBody>
      </p:sp>
      <p:sp>
        <p:nvSpPr>
          <p:cNvPr id="8" name="文本框 13"/>
          <p:cNvSpPr txBox="1"/>
          <p:nvPr/>
        </p:nvSpPr>
        <p:spPr>
          <a:xfrm>
            <a:off x="467968" y="1344920"/>
            <a:ext cx="6215106" cy="1968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dirty="0" smtClean="0"/>
              <a:t>文件名称：</a:t>
            </a:r>
            <a:endParaRPr lang="en-US" altLang="zh-CN" dirty="0" smtClean="0"/>
          </a:p>
          <a:p>
            <a:pPr>
              <a:spcAft>
                <a:spcPts val="1800"/>
              </a:spcAft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dirty="0" smtClean="0"/>
              <a:t>主要创新工作</a:t>
            </a:r>
            <a:r>
              <a:rPr lang="zh-CN" altLang="en-US" dirty="0" smtClean="0">
                <a:solidFill>
                  <a:srgbClr val="FF0000"/>
                </a:solidFill>
              </a:rPr>
              <a:t>（限</a:t>
            </a:r>
            <a:r>
              <a:rPr lang="en-US" altLang="zh-CN" dirty="0" smtClean="0">
                <a:solidFill>
                  <a:srgbClr val="FF0000"/>
                </a:solidFill>
              </a:rPr>
              <a:t>200</a:t>
            </a:r>
            <a:r>
              <a:rPr lang="zh-CN" altLang="en-US" dirty="0" smtClean="0">
                <a:solidFill>
                  <a:srgbClr val="FF0000"/>
                </a:solidFill>
              </a:rPr>
              <a:t>字以内）</a:t>
            </a:r>
            <a:r>
              <a:rPr lang="zh-CN" altLang="en-US" dirty="0" smtClean="0">
                <a:sym typeface="+mn-ea"/>
              </a:rPr>
              <a:t>：</a:t>
            </a:r>
            <a:endParaRPr lang="zh-CN" altLang="en-US" dirty="0" smtClean="0"/>
          </a:p>
          <a:p>
            <a:endParaRPr lang="zh-CN" altLang="en-US" sz="3200" dirty="0" smtClean="0"/>
          </a:p>
          <a:p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857224" y="238107"/>
            <a:ext cx="4000528" cy="41672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buNone/>
            </a:pPr>
            <a:endParaRPr lang="en-US" altLang="zh-CN" sz="1800" dirty="0" smtClean="0"/>
          </a:p>
          <a:p>
            <a:pPr algn="ctr">
              <a:buNone/>
            </a:pPr>
            <a:r>
              <a:rPr lang="zh-CN" altLang="en-US" sz="1800" dirty="0" smtClean="0">
                <a:sym typeface="+mn-ea"/>
              </a:rPr>
              <a:t>三、任现职以来重点参与项目</a:t>
            </a:r>
            <a:br>
              <a:rPr lang="zh-CN" altLang="en-US" sz="1800" dirty="0" smtClean="0"/>
            </a:br>
            <a:endParaRPr lang="zh-CN" altLang="en-US" sz="1800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71472" y="913119"/>
          <a:ext cx="8286807" cy="3637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8186"/>
                <a:gridCol w="1418186"/>
                <a:gridCol w="2311875"/>
                <a:gridCol w="3138560"/>
              </a:tblGrid>
              <a:tr h="31623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</a:pPr>
                      <a:endParaRPr kumimoji="0" lang="en-US" altLang="zh-CN" sz="1400" b="0" kern="1200" dirty="0" smtClean="0">
                        <a:solidFill>
                          <a:schemeClr val="lt1"/>
                        </a:solidFill>
                        <a:latin typeface="仿宋_GB2312" charset="0"/>
                        <a:ea typeface="+mn-ea"/>
                        <a:cs typeface="仿宋_GB2312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</a:pPr>
                      <a:r>
                        <a:rPr kumimoji="0" lang="zh-CN" altLang="en-US" sz="1400" b="0" kern="1200" dirty="0" smtClean="0">
                          <a:solidFill>
                            <a:schemeClr val="lt1"/>
                          </a:solidFill>
                          <a:latin typeface="仿宋_GB2312" charset="0"/>
                          <a:ea typeface="+mn-ea"/>
                          <a:cs typeface="仿宋_GB2312" charset="0"/>
                        </a:rPr>
                        <a:t>序号</a:t>
                      </a:r>
                      <a:endParaRPr kumimoji="0" lang="en-US" sz="1400" b="0" kern="1200" dirty="0">
                        <a:solidFill>
                          <a:schemeClr val="lt1"/>
                        </a:solidFill>
                        <a:latin typeface="仿宋_GB2312" charset="0"/>
                        <a:ea typeface="+mn-ea"/>
                        <a:cs typeface="仿宋_GB2312" charset="0"/>
                      </a:endParaRPr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</a:pPr>
                      <a:r>
                        <a:rPr lang="en-US" altLang="zh-CN" sz="1500" baseline="0" dirty="0" smtClean="0"/>
                        <a:t>  </a:t>
                      </a:r>
                      <a:r>
                        <a:rPr lang="en-US" sz="1400" b="0" baseline="0" dirty="0" err="1">
                          <a:latin typeface="仿宋_GB2312" charset="0"/>
                          <a:cs typeface="仿宋_GB2312" charset="0"/>
                        </a:rPr>
                        <a:t>项目名称（项目、课题、成果等</a:t>
                      </a:r>
                      <a:r>
                        <a:rPr lang="en-US" sz="1400" b="0" baseline="0" dirty="0">
                          <a:latin typeface="仿宋_GB2312" charset="0"/>
                          <a:cs typeface="仿宋_GB2312" charset="0"/>
                        </a:rPr>
                        <a:t>）</a:t>
                      </a:r>
                      <a:endParaRPr lang="en-US" sz="1400" b="0" baseline="0" dirty="0">
                        <a:latin typeface="仿宋_GB2312" charset="0"/>
                        <a:cs typeface="仿宋_GB2312" charset="0"/>
                      </a:endParaRPr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 dirty="0" err="1">
                          <a:latin typeface="仿宋_GB2312" charset="0"/>
                          <a:cs typeface="仿宋_GB2312" charset="0"/>
                        </a:rPr>
                        <a:t>工作内容、本人起何作用（主持、参加、独立</a:t>
                      </a:r>
                      <a:r>
                        <a:rPr lang="en-US" sz="1400" b="0" dirty="0">
                          <a:latin typeface="仿宋_GB2312" charset="0"/>
                          <a:cs typeface="仿宋_GB2312" charset="0"/>
                        </a:rPr>
                        <a:t>）</a:t>
                      </a:r>
                      <a:endParaRPr lang="en-US" altLang="en-US" sz="1400" b="0" dirty="0">
                        <a:latin typeface="仿宋_GB2312" charset="0"/>
                        <a:ea typeface="仿宋_GB2312" charset="0"/>
                        <a:cs typeface="仿宋_GB231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仿宋_GB2312" charset="0"/>
                          <a:cs typeface="仿宋_GB2312" charset="0"/>
                        </a:rPr>
                        <a:t>完成情况及效果（获何奖励、效益或专利</a:t>
                      </a:r>
                      <a:r>
                        <a:rPr lang="zh-CN" altLang="en-US" sz="1400" b="0">
                          <a:latin typeface="仿宋_GB2312" charset="0"/>
                          <a:cs typeface="仿宋_GB2312" charset="0"/>
                        </a:rPr>
                        <a:t>等</a:t>
                      </a:r>
                      <a:r>
                        <a:rPr lang="en-US" sz="1400" b="0">
                          <a:latin typeface="仿宋_GB2312" charset="0"/>
                          <a:cs typeface="仿宋_GB2312" charset="0"/>
                        </a:rPr>
                        <a:t>）</a:t>
                      </a:r>
                      <a:endParaRPr lang="en-US" altLang="en-US" sz="1400" b="0">
                        <a:latin typeface="仿宋_GB2312" charset="0"/>
                        <a:ea typeface="仿宋_GB2312" charset="0"/>
                        <a:cs typeface="仿宋_GB2312" charset="0"/>
                      </a:endParaRPr>
                    </a:p>
                  </a:txBody>
                  <a:tcPr marL="68580" marR="68580" marT="0" marB="0" anchor="ctr"/>
                </a:tc>
              </a:tr>
              <a:tr h="569919">
                <a:tc>
                  <a:txBody>
                    <a:bodyPr/>
                    <a:lstStyle/>
                    <a:p>
                      <a:pPr algn="ctr"/>
                      <a:endParaRPr lang="en-US" altLang="zh-CN" sz="1400" dirty="0" smtClean="0"/>
                    </a:p>
                    <a:p>
                      <a:pPr algn="ctr"/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</a:tr>
              <a:tr h="571504">
                <a:tc>
                  <a:txBody>
                    <a:bodyPr/>
                    <a:lstStyle/>
                    <a:p>
                      <a:pPr algn="ctr"/>
                      <a:endParaRPr lang="en-US" altLang="zh-CN" sz="1400" dirty="0" smtClean="0"/>
                    </a:p>
                    <a:p>
                      <a:pPr algn="ctr"/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             </a:t>
                      </a:r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</a:tr>
              <a:tr h="568650">
                <a:tc>
                  <a:txBody>
                    <a:bodyPr/>
                    <a:lstStyle/>
                    <a:p>
                      <a:pPr algn="ctr"/>
                      <a:endParaRPr lang="en-US" altLang="zh-CN" sz="1400" dirty="0" smtClean="0"/>
                    </a:p>
                    <a:p>
                      <a:pPr algn="ctr"/>
                      <a:r>
                        <a:rPr lang="en-US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</a:tr>
              <a:tr h="645796">
                <a:tc>
                  <a:txBody>
                    <a:bodyPr/>
                    <a:lstStyle/>
                    <a:p>
                      <a:pPr algn="ctr"/>
                      <a:endParaRPr lang="en-US" altLang="zh-CN" sz="1400" dirty="0" smtClean="0"/>
                    </a:p>
                    <a:p>
                      <a:pPr algn="ctr"/>
                      <a:r>
                        <a:rPr lang="en-US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T="38100" marB="38100"/>
                </a:tc>
              </a:tr>
              <a:tr h="55033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400" dirty="0" smtClean="0"/>
                    </a:p>
                    <a:p>
                      <a:pPr algn="ctr">
                        <a:buNone/>
                      </a:pPr>
                      <a:r>
                        <a:rPr lang="en-US" altLang="zh-CN" sz="1400" dirty="0" smtClean="0"/>
                        <a:t>5</a:t>
                      </a:r>
                      <a:endParaRPr lang="zh-CN" altLang="en-US" sz="14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marT="38100" marB="3810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200" dirty="0"/>
                    </a:p>
                  </a:txBody>
                  <a:tcPr marT="38100" marB="38100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67995" y="4611370"/>
            <a:ext cx="8406130" cy="13379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400" dirty="0" smtClean="0">
                <a:solidFill>
                  <a:srgbClr val="FF0000"/>
                </a:solidFill>
                <a:sym typeface="+mn-ea"/>
              </a:rPr>
              <a:t>   </a:t>
            </a:r>
            <a:r>
              <a:rPr lang="zh-CN" altLang="en-US" sz="1400" dirty="0" smtClean="0">
                <a:solidFill>
                  <a:srgbClr val="FF0000"/>
                </a:solidFill>
                <a:sym typeface="+mn-ea"/>
              </a:rPr>
              <a:t>注：</a:t>
            </a:r>
            <a:r>
              <a:rPr lang="en-US" altLang="zh-CN" sz="1400" dirty="0" smtClean="0">
                <a:solidFill>
                  <a:srgbClr val="FF0000"/>
                </a:solidFill>
                <a:sym typeface="+mn-ea"/>
              </a:rPr>
              <a:t> 1</a:t>
            </a:r>
            <a:r>
              <a:rPr lang="zh-CN" altLang="en-US" sz="1400" dirty="0" smtClean="0">
                <a:solidFill>
                  <a:srgbClr val="FF0000"/>
                </a:solidFill>
                <a:sym typeface="+mn-ea"/>
              </a:rPr>
              <a:t>、此表格不可增减。</a:t>
            </a:r>
            <a:endParaRPr lang="zh-CN" altLang="en-US" sz="1400" dirty="0" smtClean="0">
              <a:solidFill>
                <a:srgbClr val="FF0000"/>
              </a:solidFill>
            </a:endParaRPr>
          </a:p>
          <a:p>
            <a:r>
              <a:rPr lang="zh-CN" altLang="en-US" sz="1400" dirty="0" smtClean="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zh-CN" sz="1400" dirty="0" smtClean="0">
                <a:solidFill>
                  <a:srgbClr val="FF0000"/>
                </a:solidFill>
                <a:sym typeface="+mn-ea"/>
              </a:rPr>
              <a:t>           2</a:t>
            </a:r>
            <a:r>
              <a:rPr lang="zh-CN" altLang="en-US" sz="1400" dirty="0" smtClean="0">
                <a:solidFill>
                  <a:srgbClr val="FF0000"/>
                </a:solidFill>
                <a:sym typeface="+mn-ea"/>
              </a:rPr>
              <a:t>、后续展示的</a:t>
            </a:r>
            <a:r>
              <a:rPr lang="en-US" altLang="zh-CN" sz="1400" dirty="0" smtClean="0">
                <a:solidFill>
                  <a:srgbClr val="FF0000"/>
                </a:solidFill>
                <a:sym typeface="+mn-ea"/>
              </a:rPr>
              <a:t>“</a:t>
            </a:r>
            <a:r>
              <a:rPr lang="zh-CN" altLang="en-US" sz="1400" dirty="0" smtClean="0">
                <a:solidFill>
                  <a:srgbClr val="FF0000"/>
                </a:solidFill>
                <a:sym typeface="+mn-ea"/>
              </a:rPr>
              <a:t>任现职以来重点参与项目</a:t>
            </a:r>
            <a:r>
              <a:rPr lang="en-US" altLang="zh-CN" sz="1400" dirty="0" smtClean="0">
                <a:solidFill>
                  <a:srgbClr val="FF0000"/>
                </a:solidFill>
                <a:sym typeface="+mn-ea"/>
              </a:rPr>
              <a:t>”</a:t>
            </a:r>
            <a:r>
              <a:rPr lang="zh-CN" altLang="en-US" sz="1400" dirty="0" smtClean="0">
                <a:solidFill>
                  <a:srgbClr val="FF0000"/>
                </a:solidFill>
                <a:sym typeface="+mn-ea"/>
              </a:rPr>
              <a:t>须与本表格内容对应。如有多项，请选择重要的三项展示。</a:t>
            </a:r>
            <a:endParaRPr lang="zh-CN" altLang="en-US" sz="1400" dirty="0">
              <a:solidFill>
                <a:srgbClr val="FF0000"/>
              </a:solidFill>
            </a:endParaRPr>
          </a:p>
          <a:p>
            <a:endParaRPr lang="zh-CN" alt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TABLE_BEAUTIFY" val="smartTable{4ea6a46d-8b1a-40ab-8037-39ae1e8238c1}"/>
</p:tagLst>
</file>

<file path=ppt/tags/tag2.xml><?xml version="1.0" encoding="utf-8"?>
<p:tagLst xmlns:p="http://schemas.openxmlformats.org/presentationml/2006/main">
  <p:tag name="KSO_WM_UNIT_TABLE_BEAUTIFY" val="smartTable{439a9401-304d-4e69-94c6-70d981c41bca}"/>
</p:tagLst>
</file>

<file path=ppt/tags/tag3.xml><?xml version="1.0" encoding="utf-8"?>
<p:tagLst xmlns:p="http://schemas.openxmlformats.org/presentationml/2006/main">
  <p:tag name="KSO_WM_UNIT_TABLE_BEAUTIFY" val="smartTable{c8b4e320-d6e1-4674-a894-5003ae743adf}"/>
</p:tagLst>
</file>

<file path=ppt/tags/tag4.xml><?xml version="1.0" encoding="utf-8"?>
<p:tagLst xmlns:p="http://schemas.openxmlformats.org/presentationml/2006/main">
  <p:tag name="KSO_WPP_MARK_KEY" val="77ee6798-ab68-4e3e-9593-ea60944d6397"/>
  <p:tag name="COMMONDATA" val="eyJoZGlkIjoiYzRkNzYwYmMxYzM0YTE5MGM3NjljOTdkNTU5MzIxNDQifQ==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平衡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平衡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平衡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2074</Words>
  <Application>WPS 演示</Application>
  <PresentationFormat>全屏显示(16:10)</PresentationFormat>
  <Paragraphs>279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9" baseType="lpstr">
      <vt:lpstr>Arial</vt:lpstr>
      <vt:lpstr>宋体</vt:lpstr>
      <vt:lpstr>Wingdings</vt:lpstr>
      <vt:lpstr>Wingdings 2</vt:lpstr>
      <vt:lpstr>Impact</vt:lpstr>
      <vt:lpstr>微软雅黑</vt:lpstr>
      <vt:lpstr>仿宋_GB2312</vt:lpstr>
      <vt:lpstr>仿宋</vt:lpstr>
      <vt:lpstr>Perpetua</vt:lpstr>
      <vt:lpstr>Franklin Gothic Book</vt:lpstr>
      <vt:lpstr>Arial Unicode MS</vt:lpstr>
      <vt:lpstr>幼圆</vt:lpstr>
      <vt:lpstr>Calibri</vt:lpstr>
      <vt:lpstr>平衡</vt:lpstr>
      <vt:lpstr>信息与通信工程专业高级职称评审 答辩演示文稿 </vt:lpstr>
      <vt:lpstr>注意事项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信息与通信工程专业高级职称评审 答辩演示文稿 </dc:title>
  <dc:creator>qyh</dc:creator>
  <cp:lastModifiedBy>郭媛媛</cp:lastModifiedBy>
  <cp:revision>26</cp:revision>
  <dcterms:created xsi:type="dcterms:W3CDTF">2023-02-09T07:37:00Z</dcterms:created>
  <dcterms:modified xsi:type="dcterms:W3CDTF">2023-11-07T07:00:18Z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5A528E568EBC4EE08CD3B852A57A338A_13</vt:lpwstr>
  </property>
  <property fmtid="{D5CDD505-2E9C-101B-9397-08002B2CF9AE}" pid="3" name="KSOProductBuildVer">
    <vt:lpwstr>2052-12.1.0.15712</vt:lpwstr>
  </property>
</Properties>
</file>